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44"/>
  </p:notesMasterIdLst>
  <p:sldIdLst>
    <p:sldId id="320" r:id="rId2"/>
    <p:sldId id="324" r:id="rId3"/>
    <p:sldId id="258" r:id="rId4"/>
    <p:sldId id="346" r:id="rId5"/>
    <p:sldId id="347" r:id="rId6"/>
    <p:sldId id="268" r:id="rId7"/>
    <p:sldId id="360" r:id="rId8"/>
    <p:sldId id="265" r:id="rId9"/>
    <p:sldId id="277" r:id="rId10"/>
    <p:sldId id="279" r:id="rId11"/>
    <p:sldId id="282" r:id="rId12"/>
    <p:sldId id="286" r:id="rId13"/>
    <p:sldId id="343" r:id="rId14"/>
    <p:sldId id="297" r:id="rId15"/>
    <p:sldId id="298" r:id="rId16"/>
    <p:sldId id="339" r:id="rId17"/>
    <p:sldId id="310" r:id="rId18"/>
    <p:sldId id="283" r:id="rId19"/>
    <p:sldId id="348" r:id="rId20"/>
    <p:sldId id="370" r:id="rId21"/>
    <p:sldId id="340" r:id="rId22"/>
    <p:sldId id="345" r:id="rId23"/>
    <p:sldId id="369" r:id="rId24"/>
    <p:sldId id="350" r:id="rId25"/>
    <p:sldId id="378" r:id="rId26"/>
    <p:sldId id="363" r:id="rId27"/>
    <p:sldId id="385" r:id="rId28"/>
    <p:sldId id="383" r:id="rId29"/>
    <p:sldId id="362" r:id="rId30"/>
    <p:sldId id="371" r:id="rId31"/>
    <p:sldId id="315" r:id="rId32"/>
    <p:sldId id="366" r:id="rId33"/>
    <p:sldId id="337" r:id="rId34"/>
    <p:sldId id="381" r:id="rId35"/>
    <p:sldId id="384" r:id="rId36"/>
    <p:sldId id="382" r:id="rId37"/>
    <p:sldId id="374" r:id="rId38"/>
    <p:sldId id="375" r:id="rId39"/>
    <p:sldId id="376" r:id="rId40"/>
    <p:sldId id="333" r:id="rId41"/>
    <p:sldId id="367" r:id="rId42"/>
    <p:sldId id="377" r:id="rId43"/>
  </p:sldIdLst>
  <p:sldSz cx="6858000" cy="9144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48"/>
    <a:srgbClr val="44F0FF"/>
    <a:srgbClr val="FFC2AA"/>
    <a:srgbClr val="F07C76"/>
    <a:srgbClr val="FFBDC3"/>
    <a:srgbClr val="F04127"/>
    <a:srgbClr val="BCFB00"/>
    <a:srgbClr val="FF6505"/>
    <a:srgbClr val="12FF2E"/>
    <a:srgbClr val="CD32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17921" autoAdjust="0"/>
    <p:restoredTop sz="90929"/>
  </p:normalViewPr>
  <p:slideViewPr>
    <p:cSldViewPr snapToGrid="0">
      <p:cViewPr varScale="1">
        <p:scale>
          <a:sx n="87" d="100"/>
          <a:sy n="87" d="100"/>
        </p:scale>
        <p:origin x="2796" y="162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jpe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pitchFamily="8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ea typeface="ＭＳ Ｐゴシック" pitchFamily="8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78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143125" y="685800"/>
            <a:ext cx="257175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105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05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pitchFamily="8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05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D9B9FFD-45F7-1D47-B3BA-7BC9CEDC039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2243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8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F1786665-46DA-CC49-B725-E9D162D5BA62}" type="slidenum">
              <a:rPr lang="en-US" sz="1200"/>
              <a:pPr/>
              <a:t>1</a:t>
            </a:fld>
            <a:endParaRPr lang="en-US" sz="120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8C66AF9-4324-0442-A3F7-1D32A58FFCCA}" type="slidenum">
              <a:rPr lang="en-US" sz="1200"/>
              <a:pPr/>
              <a:t>10</a:t>
            </a:fld>
            <a:endParaRPr lang="en-US" sz="1200"/>
          </a:p>
        </p:txBody>
      </p:sp>
      <p:sp>
        <p:nvSpPr>
          <p:cNvPr id="4915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221D6C0-AFF4-9E46-9E70-5E640F6A2913}" type="slidenum">
              <a:rPr lang="en-US" sz="1200"/>
              <a:pPr/>
              <a:t>11</a:t>
            </a:fld>
            <a:endParaRPr lang="en-US" sz="1200"/>
          </a:p>
        </p:txBody>
      </p:sp>
      <p:sp>
        <p:nvSpPr>
          <p:cNvPr id="50179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0E07340-6782-FD4E-B5B8-8E2CF03DEA52}" type="slidenum">
              <a:rPr lang="en-US" sz="1200"/>
              <a:pPr/>
              <a:t>12</a:t>
            </a:fld>
            <a:endParaRPr lang="en-US" sz="120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7D99A36-FEDD-CD42-AB5A-FACABA1505B3}" type="slidenum">
              <a:rPr lang="en-US" sz="1200"/>
              <a:pPr/>
              <a:t>13</a:t>
            </a:fld>
            <a:endParaRPr lang="en-US" sz="1200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AE7F37F9-65BB-734F-BCCF-E8EEFC77CF96}" type="slidenum">
              <a:rPr lang="en-US" sz="1200"/>
              <a:pPr/>
              <a:t>14</a:t>
            </a:fld>
            <a:endParaRPr lang="en-US" sz="1200"/>
          </a:p>
        </p:txBody>
      </p:sp>
      <p:sp>
        <p:nvSpPr>
          <p:cNvPr id="5325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DB604F01-68F6-AD4E-96CB-731D575EE027}" type="slidenum">
              <a:rPr lang="en-US" sz="1200"/>
              <a:pPr/>
              <a:t>15</a:t>
            </a:fld>
            <a:endParaRPr lang="en-US" sz="1200"/>
          </a:p>
        </p:txBody>
      </p:sp>
      <p:sp>
        <p:nvSpPr>
          <p:cNvPr id="5427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F8F1DF88-C97B-1D4B-A81C-7C9621F7A250}" type="slidenum">
              <a:rPr lang="en-US" sz="1200"/>
              <a:pPr/>
              <a:t>16</a:t>
            </a:fld>
            <a:endParaRPr lang="en-US" sz="120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F14C4DB-C999-2A4F-AC73-27A8FFDFF2DB}" type="slidenum">
              <a:rPr lang="en-US" sz="1200"/>
              <a:pPr/>
              <a:t>17</a:t>
            </a:fld>
            <a:endParaRPr lang="en-US" sz="1200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F19FAD0E-9ABA-6A48-8612-72066F6F2A9A}" type="slidenum">
              <a:rPr lang="en-US" sz="1200"/>
              <a:pPr/>
              <a:t>18</a:t>
            </a:fld>
            <a:endParaRPr lang="en-US" sz="1200"/>
          </a:p>
        </p:txBody>
      </p:sp>
      <p:sp>
        <p:nvSpPr>
          <p:cNvPr id="5734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DB0290E-3BB8-0B49-B9ED-CDFA51F5130C}" type="slidenum">
              <a:rPr lang="en-US" sz="1200"/>
              <a:pPr/>
              <a:t>19</a:t>
            </a:fld>
            <a:endParaRPr lang="en-US" sz="1200"/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7DF78A0-2D9B-1347-8ED3-79A44C83BE06}" type="slidenum">
              <a:rPr lang="en-US" sz="1200"/>
              <a:pPr/>
              <a:t>2</a:t>
            </a:fld>
            <a:endParaRPr lang="en-US" sz="1200"/>
          </a:p>
        </p:txBody>
      </p:sp>
      <p:sp>
        <p:nvSpPr>
          <p:cNvPr id="4096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r>
              <a:rPr lang="en-US" dirty="0" err="1">
                <a:ea typeface="ＭＳ Ｐゴシック" charset="0"/>
              </a:rPr>
              <a:t>fdsafdff</a:t>
            </a:r>
            <a:endParaRPr lang="en-US" dirty="0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BB367EB0-D8DD-0247-BE7B-1B3E30A7628A}" type="slidenum">
              <a:rPr lang="en-US" sz="1200"/>
              <a:pPr/>
              <a:t>21</a:t>
            </a:fld>
            <a:endParaRPr lang="en-US" sz="1200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88AC6801-8D9D-CE4D-8167-985C92824692}" type="slidenum">
              <a:rPr lang="en-US" sz="1200"/>
              <a:pPr/>
              <a:t>22</a:t>
            </a:fld>
            <a:endParaRPr lang="en-US" sz="1200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7360F432-145A-2D4C-87AB-29B916C1FB94}" type="slidenum">
              <a:rPr lang="en-US" sz="1200"/>
              <a:pPr algn="r"/>
              <a:t>23</a:t>
            </a:fld>
            <a:endParaRPr lang="en-US" sz="120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E5080B7-3A51-0545-90E7-00E0D05BAA25}" type="slidenum">
              <a:rPr lang="en-US" sz="1200"/>
              <a:pPr/>
              <a:t>24</a:t>
            </a:fld>
            <a:endParaRPr lang="en-US" sz="1200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812ADE8-59D5-CF4E-8879-775EE395ABF5}" type="slidenum">
              <a:rPr lang="en-US" sz="1200"/>
              <a:pPr/>
              <a:t>25</a:t>
            </a:fld>
            <a:endParaRPr lang="en-US" sz="1200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85FA9C9-A33B-A543-AF26-441C7256865D}" type="slidenum">
              <a:rPr lang="en-US" sz="1200"/>
              <a:pPr/>
              <a:t>26</a:t>
            </a:fld>
            <a:endParaRPr lang="en-US" sz="1200"/>
          </a:p>
        </p:txBody>
      </p:sp>
      <p:sp>
        <p:nvSpPr>
          <p:cNvPr id="6451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85FA9C9-A33B-A543-AF26-441C7256865D}" type="slidenum">
              <a:rPr lang="en-US" sz="1200"/>
              <a:pPr/>
              <a:t>27</a:t>
            </a:fld>
            <a:endParaRPr lang="en-US" sz="1200"/>
          </a:p>
        </p:txBody>
      </p:sp>
      <p:sp>
        <p:nvSpPr>
          <p:cNvPr id="6451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4EE871D4-DDE6-704D-A683-FB33B8B8DAEB}" type="slidenum">
              <a:rPr lang="en-US" sz="1200"/>
              <a:pPr/>
              <a:t>29</a:t>
            </a:fld>
            <a:endParaRPr lang="en-US" sz="1200"/>
          </a:p>
        </p:txBody>
      </p:sp>
      <p:sp>
        <p:nvSpPr>
          <p:cNvPr id="6656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55602BF-CAF4-6947-90E8-CB5405B12158}" type="slidenum">
              <a:rPr lang="en-US" sz="1200"/>
              <a:pPr/>
              <a:t>31</a:t>
            </a:fld>
            <a:endParaRPr lang="en-US" sz="1200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B62FBE1D-E817-274A-8CF3-9DA5F01F3DA0}" type="slidenum">
              <a:rPr lang="en-US" sz="1200"/>
              <a:pPr/>
              <a:t>32</a:t>
            </a:fld>
            <a:endParaRPr 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D7AF915-6337-E844-A181-E03E37384E55}" type="slidenum">
              <a:rPr lang="en-US" sz="1200"/>
              <a:pPr/>
              <a:t>3</a:t>
            </a:fld>
            <a:endParaRPr lang="en-US" sz="1200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FFDCC45-AA77-ED4D-889D-E1031C81441D}" type="slidenum">
              <a:rPr lang="en-US" sz="1200"/>
              <a:pPr/>
              <a:t>33</a:t>
            </a:fld>
            <a:endParaRPr lang="en-US" sz="1200"/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4760EE6C-7A72-D749-9D32-52DE9566F624}" type="slidenum">
              <a:rPr lang="en-US" sz="1200"/>
              <a:pPr algn="r"/>
              <a:t>38</a:t>
            </a:fld>
            <a:endParaRPr lang="en-US" sz="1200"/>
          </a:p>
        </p:txBody>
      </p:sp>
      <p:sp>
        <p:nvSpPr>
          <p:cNvPr id="95235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5D5EE809-0DE1-234B-A2E9-D9E444EEF7BC}" type="slidenum">
              <a:rPr lang="en-US" sz="1200"/>
              <a:pPr algn="r"/>
              <a:t>38</a:t>
            </a:fld>
            <a:endParaRPr lang="en-US" sz="1200"/>
          </a:p>
        </p:txBody>
      </p:sp>
      <p:sp>
        <p:nvSpPr>
          <p:cNvPr id="9523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143125" y="685800"/>
            <a:ext cx="257175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523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7D799A0-6E6A-F043-87A7-02C6D2306048}" type="slidenum">
              <a:rPr lang="en-US" sz="1200"/>
              <a:pPr/>
              <a:t>40</a:t>
            </a:fld>
            <a:endParaRPr lang="en-US" sz="120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FD7774A-C2E7-234A-8425-25CCBBECF802}" type="slidenum">
              <a:rPr lang="en-US" sz="1200"/>
              <a:pPr/>
              <a:t>41</a:t>
            </a:fld>
            <a:endParaRPr lang="en-US" sz="1200"/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8768DC43-67AD-8A41-B665-5EF21A6CFB24}" type="slidenum">
              <a:rPr lang="en-US" sz="1200"/>
              <a:pPr/>
              <a:t>4</a:t>
            </a:fld>
            <a:endParaRPr lang="en-US" sz="1200"/>
          </a:p>
        </p:txBody>
      </p:sp>
      <p:sp>
        <p:nvSpPr>
          <p:cNvPr id="4301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D1BC7D72-A8E6-8D40-BD1C-5C0D4209C6DD}" type="slidenum">
              <a:rPr lang="en-US" sz="1200"/>
              <a:pPr/>
              <a:t>5</a:t>
            </a:fld>
            <a:endParaRPr lang="en-US" sz="1200"/>
          </a:p>
        </p:txBody>
      </p:sp>
      <p:sp>
        <p:nvSpPr>
          <p:cNvPr id="4403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E17C6D0-D3A8-D747-AEA8-C8269B3A107B}" type="slidenum">
              <a:rPr lang="en-US" sz="1200"/>
              <a:pPr/>
              <a:t>6</a:t>
            </a:fld>
            <a:endParaRPr lang="en-US" sz="1200"/>
          </a:p>
        </p:txBody>
      </p:sp>
      <p:sp>
        <p:nvSpPr>
          <p:cNvPr id="45059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490BDC47-6746-F640-809D-11BEDB7ED361}" type="slidenum">
              <a:rPr lang="en-US" sz="1200"/>
              <a:pPr/>
              <a:t>7</a:t>
            </a:fld>
            <a:endParaRPr 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D893D251-69C7-E040-BEEC-185DF917A203}" type="slidenum">
              <a:rPr lang="en-US" sz="1200"/>
              <a:pPr/>
              <a:t>8</a:t>
            </a:fld>
            <a:endParaRPr lang="en-US" sz="1200"/>
          </a:p>
        </p:txBody>
      </p:sp>
      <p:sp>
        <p:nvSpPr>
          <p:cNvPr id="4710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BB4A56F-0F4D-1142-99B4-1153834CB9B5}" type="slidenum">
              <a:rPr lang="en-US" sz="1200"/>
              <a:pPr/>
              <a:t>9</a:t>
            </a:fld>
            <a:endParaRPr lang="en-US" sz="1200"/>
          </a:p>
        </p:txBody>
      </p:sp>
      <p:sp>
        <p:nvSpPr>
          <p:cNvPr id="4813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038"/>
            <a:ext cx="5829300" cy="1960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2E5E6D2-3061-4C42-9BE6-9B3F83B2E3E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41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C7FDFA-7EDC-DB4E-BA0A-EE7BE8B228B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261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886325" y="812800"/>
            <a:ext cx="1457325" cy="7315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812800"/>
            <a:ext cx="4219575" cy="7315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31618A-F367-B646-96A8-F4F15D39070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944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4D4438D-9FBC-454F-B5FF-A6B96BC4F49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789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38" y="5875338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338" y="3875088"/>
            <a:ext cx="5829300" cy="200025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ECB8C2D-BA21-2B43-B41C-6053741D090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530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2641600"/>
            <a:ext cx="283845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05200" y="2641600"/>
            <a:ext cx="283845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97F21F-8C17-F34B-9D78-A75A6084CE6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60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713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288"/>
            <a:ext cx="3030538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900363"/>
            <a:ext cx="3030538" cy="526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4563" y="2046288"/>
            <a:ext cx="3030537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4563" y="2900363"/>
            <a:ext cx="3030537" cy="526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6F2ABB-60FD-3843-8523-49EC4BB703A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273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D8AB3F-F722-D44B-B6BA-E0D6C419CE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41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0D6251-9D56-8C4A-9380-5902041FB06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650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3538"/>
            <a:ext cx="2255838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8" y="363538"/>
            <a:ext cx="3833812" cy="78041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2938"/>
            <a:ext cx="2255838" cy="62547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71CF1D7-FE5D-444D-BA49-0F7CF02FDBD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35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613" y="6400800"/>
            <a:ext cx="4114800" cy="7556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613" y="81756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613" y="7156450"/>
            <a:ext cx="4114800" cy="10731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82C635C-2AFB-1B4A-9C36-D5753E9DC07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79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14350" y="812800"/>
            <a:ext cx="582930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2641600"/>
            <a:ext cx="58293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4350" y="8331200"/>
            <a:ext cx="142875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>
                <a:ea typeface="ＭＳ Ｐゴシック" pitchFamily="8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0" y="8331200"/>
            <a:ext cx="21717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>
                <a:ea typeface="ＭＳ Ｐゴシック" pitchFamily="8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8331200"/>
            <a:ext cx="142875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23BCC031-4132-9D47-84E9-A54C9FDC373A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8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8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8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84" charset="-128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84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84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84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pitchFamily="84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HAIN005-020b.sw" TargetMode="External"/><Relationship Id="rId7" Type="http://schemas.openxmlformats.org/officeDocument/2006/relationships/image" Target="../media/image10.png"/><Relationship Id="rId2" Type="http://schemas.openxmlformats.org/officeDocument/2006/relationships/video" Target="HAIN005-020a.sw" TargetMode="External"/><Relationship Id="rId1" Type="http://schemas.microsoft.com/office/2007/relationships/media" Target="HAIN005-020a.sw" TargetMode="External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2.xml"/><Relationship Id="rId4" Type="http://schemas.openxmlformats.org/officeDocument/2006/relationships/video" Target="HAIN005-020b.sw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HAIN005-023b.sw" TargetMode="External"/><Relationship Id="rId7" Type="http://schemas.openxmlformats.org/officeDocument/2006/relationships/image" Target="../media/image12.png"/><Relationship Id="rId2" Type="http://schemas.openxmlformats.org/officeDocument/2006/relationships/video" Target="HAIN005-023a.sw" TargetMode="External"/><Relationship Id="rId1" Type="http://schemas.microsoft.com/office/2007/relationships/media" Target="HAIN005-023a.sw" TargetMode="Externa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openxmlformats.org/officeDocument/2006/relationships/video" Target="HAIN005-023b.sw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media" Target="HAIN005-025b.sw" TargetMode="External"/><Relationship Id="rId7" Type="http://schemas.openxmlformats.org/officeDocument/2006/relationships/image" Target="../media/image14.png"/><Relationship Id="rId2" Type="http://schemas.openxmlformats.org/officeDocument/2006/relationships/video" Target="HAIN005-025a.sw" TargetMode="External"/><Relationship Id="rId1" Type="http://schemas.microsoft.com/office/2007/relationships/media" Target="HAIN005-025a.sw" TargetMode="Externa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video" Target="HAIN005-025b.sw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media" Target="HAIN005-030b" TargetMode="External"/><Relationship Id="rId7" Type="http://schemas.openxmlformats.org/officeDocument/2006/relationships/image" Target="../media/image16.png"/><Relationship Id="rId2" Type="http://schemas.openxmlformats.org/officeDocument/2006/relationships/video" Target="HAIN005-030a" TargetMode="External"/><Relationship Id="rId1" Type="http://schemas.microsoft.com/office/2007/relationships/media" Target="HAIN005-030a" TargetMode="External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video" Target="HAIN005-030b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media" Target="HAIN004-012b.sw" TargetMode="External"/><Relationship Id="rId7" Type="http://schemas.openxmlformats.org/officeDocument/2006/relationships/image" Target="../media/image18.png"/><Relationship Id="rId2" Type="http://schemas.openxmlformats.org/officeDocument/2006/relationships/video" Target="HAIN004-012a.sw" TargetMode="External"/><Relationship Id="rId1" Type="http://schemas.microsoft.com/office/2007/relationships/media" Target="HAIN004-012a.sw" TargetMode="External"/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.xml"/><Relationship Id="rId4" Type="http://schemas.openxmlformats.org/officeDocument/2006/relationships/video" Target="HAIN004-012b.sw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AIN004-006a.sw" TargetMode="External"/><Relationship Id="rId1" Type="http://schemas.microsoft.com/office/2007/relationships/media" Target="HAIN004-006a.sw" TargetMode="External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microsoft.com/office/2007/relationships/media" Target="HAIN005-011b" TargetMode="External"/><Relationship Id="rId7" Type="http://schemas.openxmlformats.org/officeDocument/2006/relationships/image" Target="../media/image21.png"/><Relationship Id="rId2" Type="http://schemas.openxmlformats.org/officeDocument/2006/relationships/video" Target="HAIN005-011a" TargetMode="External"/><Relationship Id="rId1" Type="http://schemas.microsoft.com/office/2007/relationships/media" Target="HAIN005-011a" TargetMode="External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2.xml"/><Relationship Id="rId4" Type="http://schemas.openxmlformats.org/officeDocument/2006/relationships/video" Target="HAIN005-011b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AIN005-030b.sw" TargetMode="External"/><Relationship Id="rId1" Type="http://schemas.microsoft.com/office/2007/relationships/media" Target="HAIN005-030b.sw" TargetMode="External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media" Target="HAIN004-012b" TargetMode="External"/><Relationship Id="rId7" Type="http://schemas.openxmlformats.org/officeDocument/2006/relationships/image" Target="../media/image19.png"/><Relationship Id="rId2" Type="http://schemas.openxmlformats.org/officeDocument/2006/relationships/video" Target="HAIN004-012a" TargetMode="External"/><Relationship Id="rId1" Type="http://schemas.microsoft.com/office/2007/relationships/media" Target="HAIN004-012a" TargetMode="External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7.xml"/><Relationship Id="rId4" Type="http://schemas.openxmlformats.org/officeDocument/2006/relationships/video" Target="HAIN004-012b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AIN005-023b" TargetMode="External"/><Relationship Id="rId1" Type="http://schemas.microsoft.com/office/2007/relationships/media" Target="HAIN005-023b" TargetMode="Externa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HAIN005-023b" TargetMode="External"/><Relationship Id="rId1" Type="http://schemas.microsoft.com/office/2007/relationships/media" Target="HAIN005-023b" TargetMode="Externa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HAIN005-002b" TargetMode="External"/><Relationship Id="rId1" Type="http://schemas.microsoft.com/office/2007/relationships/media" Target="HAIN005-002b" TargetMode="External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AIN005-011b" TargetMode="External"/><Relationship Id="rId1" Type="http://schemas.microsoft.com/office/2007/relationships/media" Target="HAIN005-011b" TargetMode="External"/><Relationship Id="rId6" Type="http://schemas.openxmlformats.org/officeDocument/2006/relationships/image" Target="../media/image22.png"/><Relationship Id="rId5" Type="http://schemas.openxmlformats.org/officeDocument/2006/relationships/image" Target="../media/image25.jpeg"/><Relationship Id="rId4" Type="http://schemas.openxmlformats.org/officeDocument/2006/relationships/notesSlide" Target="../notesSlides/notesSlide2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media" Target="HAIN005-002b" TargetMode="External"/><Relationship Id="rId7" Type="http://schemas.openxmlformats.org/officeDocument/2006/relationships/image" Target="../media/image24.png"/><Relationship Id="rId2" Type="http://schemas.openxmlformats.org/officeDocument/2006/relationships/video" Target="HAIN005-002a" TargetMode="External"/><Relationship Id="rId1" Type="http://schemas.microsoft.com/office/2007/relationships/media" Target="HAIN005-002a" TargetMode="External"/><Relationship Id="rId6" Type="http://schemas.openxmlformats.org/officeDocument/2006/relationships/image" Target="../media/image29.png"/><Relationship Id="rId5" Type="http://schemas.openxmlformats.org/officeDocument/2006/relationships/slideLayout" Target="../slideLayouts/slideLayout7.xml"/><Relationship Id="rId4" Type="http://schemas.openxmlformats.org/officeDocument/2006/relationships/video" Target="HAIN005-002b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media" Target="HAIN005-003b" TargetMode="External"/><Relationship Id="rId7" Type="http://schemas.openxmlformats.org/officeDocument/2006/relationships/image" Target="../media/image31.png"/><Relationship Id="rId2" Type="http://schemas.openxmlformats.org/officeDocument/2006/relationships/video" Target="HAIN005-003a" TargetMode="External"/><Relationship Id="rId1" Type="http://schemas.microsoft.com/office/2007/relationships/media" Target="HAIN005-003a" TargetMode="External"/><Relationship Id="rId6" Type="http://schemas.openxmlformats.org/officeDocument/2006/relationships/image" Target="../media/image30.png"/><Relationship Id="rId5" Type="http://schemas.openxmlformats.org/officeDocument/2006/relationships/slideLayout" Target="../slideLayouts/slideLayout7.xml"/><Relationship Id="rId4" Type="http://schemas.openxmlformats.org/officeDocument/2006/relationships/video" Target="HAIN005-003b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AIN005-003b" TargetMode="External"/><Relationship Id="rId1" Type="http://schemas.microsoft.com/office/2007/relationships/media" Target="HAIN005-003b" TargetMode="External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3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AIN005-005b" TargetMode="External"/><Relationship Id="rId1" Type="http://schemas.microsoft.com/office/2007/relationships/media" Target="HAIN005-005b" TargetMode="External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3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HAIN005-004b.sw" TargetMode="External"/><Relationship Id="rId7" Type="http://schemas.openxmlformats.org/officeDocument/2006/relationships/image" Target="../media/image2.png"/><Relationship Id="rId2" Type="http://schemas.openxmlformats.org/officeDocument/2006/relationships/video" Target="HAIN005-004a.sw" TargetMode="External"/><Relationship Id="rId1" Type="http://schemas.microsoft.com/office/2007/relationships/media" Target="HAIN005-004a.sw" TargetMode="Externa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video" Target="HAIN005-004b.sw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HAIN005-009b.sw" TargetMode="External"/><Relationship Id="rId7" Type="http://schemas.openxmlformats.org/officeDocument/2006/relationships/image" Target="../media/image6.png"/><Relationship Id="rId2" Type="http://schemas.openxmlformats.org/officeDocument/2006/relationships/video" Target="HAIN005-009a.sw" TargetMode="External"/><Relationship Id="rId1" Type="http://schemas.microsoft.com/office/2007/relationships/media" Target="HAIN005-009a.sw" TargetMode="Externa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video" Target="HAIN005-009b.sw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HAIN005-017b.sw" TargetMode="External"/><Relationship Id="rId7" Type="http://schemas.openxmlformats.org/officeDocument/2006/relationships/image" Target="../media/image8.png"/><Relationship Id="rId2" Type="http://schemas.openxmlformats.org/officeDocument/2006/relationships/video" Target="HAIN005-017a.sw" TargetMode="External"/><Relationship Id="rId1" Type="http://schemas.microsoft.com/office/2007/relationships/media" Target="HAIN005-017a.sw" TargetMode="Externa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.xml"/><Relationship Id="rId4" Type="http://schemas.openxmlformats.org/officeDocument/2006/relationships/video" Target="HAIN005-017b.sw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in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4488" y="-172224"/>
            <a:ext cx="12253250" cy="9351165"/>
          </a:xfrm>
          <a:prstGeom prst="rect">
            <a:avLst/>
          </a:prstGeom>
        </p:spPr>
      </p:pic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766194" y="7157975"/>
            <a:ext cx="5150769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3200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Somatosensory Pathways:</a:t>
            </a:r>
          </a:p>
          <a:p>
            <a:r>
              <a:rPr lang="en-US" sz="3200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    Anterolateral System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4" name="HAIN005-020a.sw" descr="HAIN005-020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9075" y="77788"/>
            <a:ext cx="6584950" cy="461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HAIN005-020b.sw" descr="HAIN005-020b">
            <a:hlinkClick r:id="" action="ppaction://media"/>
          </p:cNvPr>
          <p:cNvPicPr>
            <a:picLocks noRot="1" noChangeAspect="1" noChangeArrowheads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" y="4699000"/>
            <a:ext cx="6146800" cy="441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571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2" name="Text Box 6"/>
          <p:cNvSpPr txBox="1">
            <a:spLocks noChangeArrowheads="1"/>
          </p:cNvSpPr>
          <p:nvPr/>
        </p:nvSpPr>
        <p:spPr bwMode="auto">
          <a:xfrm>
            <a:off x="306388" y="4624388"/>
            <a:ext cx="30988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Pontomesencephalic </a:t>
            </a:r>
          </a:p>
          <a:p>
            <a:r>
              <a:rPr lang="en-US"/>
              <a:t>junction</a:t>
            </a:r>
          </a:p>
        </p:txBody>
      </p:sp>
      <p:sp>
        <p:nvSpPr>
          <p:cNvPr id="12293" name="Freeform 13"/>
          <p:cNvSpPr>
            <a:spLocks/>
          </p:cNvSpPr>
          <p:nvPr/>
        </p:nvSpPr>
        <p:spPr bwMode="auto">
          <a:xfrm>
            <a:off x="4948238" y="5740400"/>
            <a:ext cx="163512" cy="355600"/>
          </a:xfrm>
          <a:custGeom>
            <a:avLst/>
            <a:gdLst>
              <a:gd name="T0" fmla="*/ 52 w 103"/>
              <a:gd name="T1" fmla="*/ 219 h 224"/>
              <a:gd name="T2" fmla="*/ 12 w 103"/>
              <a:gd name="T3" fmla="*/ 155 h 224"/>
              <a:gd name="T4" fmla="*/ 4 w 103"/>
              <a:gd name="T5" fmla="*/ 91 h 224"/>
              <a:gd name="T6" fmla="*/ 12 w 103"/>
              <a:gd name="T7" fmla="*/ 3 h 224"/>
              <a:gd name="T8" fmla="*/ 76 w 103"/>
              <a:gd name="T9" fmla="*/ 75 h 224"/>
              <a:gd name="T10" fmla="*/ 100 w 103"/>
              <a:gd name="T11" fmla="*/ 187 h 224"/>
              <a:gd name="T12" fmla="*/ 52 w 103"/>
              <a:gd name="T13" fmla="*/ 219 h 22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03"/>
              <a:gd name="T22" fmla="*/ 0 h 224"/>
              <a:gd name="T23" fmla="*/ 103 w 103"/>
              <a:gd name="T24" fmla="*/ 224 h 224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03" h="224">
                <a:moveTo>
                  <a:pt x="52" y="219"/>
                </a:moveTo>
                <a:cubicBezTo>
                  <a:pt x="37" y="214"/>
                  <a:pt x="20" y="176"/>
                  <a:pt x="12" y="155"/>
                </a:cubicBezTo>
                <a:cubicBezTo>
                  <a:pt x="4" y="134"/>
                  <a:pt x="4" y="116"/>
                  <a:pt x="4" y="91"/>
                </a:cubicBezTo>
                <a:cubicBezTo>
                  <a:pt x="4" y="66"/>
                  <a:pt x="0" y="6"/>
                  <a:pt x="12" y="3"/>
                </a:cubicBezTo>
                <a:cubicBezTo>
                  <a:pt x="24" y="0"/>
                  <a:pt x="61" y="44"/>
                  <a:pt x="76" y="75"/>
                </a:cubicBezTo>
                <a:cubicBezTo>
                  <a:pt x="91" y="106"/>
                  <a:pt x="103" y="160"/>
                  <a:pt x="100" y="187"/>
                </a:cubicBezTo>
                <a:cubicBezTo>
                  <a:pt x="97" y="214"/>
                  <a:pt x="67" y="224"/>
                  <a:pt x="52" y="219"/>
                </a:cubicBezTo>
                <a:close/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294" name="Text Box 14"/>
          <p:cNvSpPr txBox="1">
            <a:spLocks noChangeArrowheads="1"/>
          </p:cNvSpPr>
          <p:nvPr/>
        </p:nvSpPr>
        <p:spPr bwMode="auto">
          <a:xfrm>
            <a:off x="5546725" y="376872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L</a:t>
            </a:r>
          </a:p>
        </p:txBody>
      </p:sp>
      <p:sp>
        <p:nvSpPr>
          <p:cNvPr id="12295" name="Text Box 15"/>
          <p:cNvSpPr txBox="1">
            <a:spLocks noChangeArrowheads="1"/>
          </p:cNvSpPr>
          <p:nvPr/>
        </p:nvSpPr>
        <p:spPr bwMode="auto">
          <a:xfrm>
            <a:off x="619125" y="3692525"/>
            <a:ext cx="40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R</a:t>
            </a:r>
          </a:p>
        </p:txBody>
      </p:sp>
      <p:sp>
        <p:nvSpPr>
          <p:cNvPr id="12296" name="Line 16"/>
          <p:cNvSpPr>
            <a:spLocks noChangeShapeType="1"/>
          </p:cNvSpPr>
          <p:nvPr/>
        </p:nvSpPr>
        <p:spPr bwMode="auto">
          <a:xfrm flipV="1">
            <a:off x="5067300" y="1079500"/>
            <a:ext cx="711200" cy="4953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297" name="Text Box 17"/>
          <p:cNvSpPr txBox="1">
            <a:spLocks noChangeArrowheads="1"/>
          </p:cNvSpPr>
          <p:nvPr/>
        </p:nvSpPr>
        <p:spPr bwMode="auto">
          <a:xfrm>
            <a:off x="4662488" y="400050"/>
            <a:ext cx="2043112" cy="7112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/>
              <a:t>ALS</a:t>
            </a:r>
          </a:p>
          <a:p>
            <a:r>
              <a:rPr lang="en-US" sz="2000"/>
              <a:t>(spinothalamics)</a:t>
            </a:r>
          </a:p>
        </p:txBody>
      </p:sp>
      <p:sp>
        <p:nvSpPr>
          <p:cNvPr id="12299" name="Freeform 11"/>
          <p:cNvSpPr>
            <a:spLocks/>
          </p:cNvSpPr>
          <p:nvPr/>
        </p:nvSpPr>
        <p:spPr bwMode="auto">
          <a:xfrm>
            <a:off x="3825875" y="6016625"/>
            <a:ext cx="1222375" cy="368300"/>
          </a:xfrm>
          <a:custGeom>
            <a:avLst/>
            <a:gdLst>
              <a:gd name="T0" fmla="*/ 2 w 770"/>
              <a:gd name="T1" fmla="*/ 222 h 232"/>
              <a:gd name="T2" fmla="*/ 257 w 770"/>
              <a:gd name="T3" fmla="*/ 161 h 232"/>
              <a:gd name="T4" fmla="*/ 439 w 770"/>
              <a:gd name="T5" fmla="*/ 125 h 232"/>
              <a:gd name="T6" fmla="*/ 560 w 770"/>
              <a:gd name="T7" fmla="*/ 64 h 232"/>
              <a:gd name="T8" fmla="*/ 681 w 770"/>
              <a:gd name="T9" fmla="*/ 4 h 232"/>
              <a:gd name="T10" fmla="*/ 730 w 770"/>
              <a:gd name="T11" fmla="*/ 88 h 232"/>
              <a:gd name="T12" fmla="*/ 439 w 770"/>
              <a:gd name="T13" fmla="*/ 197 h 232"/>
              <a:gd name="T14" fmla="*/ 245 w 770"/>
              <a:gd name="T15" fmla="*/ 222 h 232"/>
              <a:gd name="T16" fmla="*/ 2 w 770"/>
              <a:gd name="T17" fmla="*/ 22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70" h="232">
                <a:moveTo>
                  <a:pt x="2" y="222"/>
                </a:moveTo>
                <a:cubicBezTo>
                  <a:pt x="4" y="212"/>
                  <a:pt x="184" y="177"/>
                  <a:pt x="257" y="161"/>
                </a:cubicBezTo>
                <a:cubicBezTo>
                  <a:pt x="330" y="145"/>
                  <a:pt x="388" y="141"/>
                  <a:pt x="439" y="125"/>
                </a:cubicBezTo>
                <a:cubicBezTo>
                  <a:pt x="490" y="109"/>
                  <a:pt x="520" y="84"/>
                  <a:pt x="560" y="64"/>
                </a:cubicBezTo>
                <a:cubicBezTo>
                  <a:pt x="600" y="44"/>
                  <a:pt x="653" y="0"/>
                  <a:pt x="681" y="4"/>
                </a:cubicBezTo>
                <a:cubicBezTo>
                  <a:pt x="709" y="8"/>
                  <a:pt x="770" y="56"/>
                  <a:pt x="730" y="88"/>
                </a:cubicBezTo>
                <a:cubicBezTo>
                  <a:pt x="690" y="120"/>
                  <a:pt x="520" y="175"/>
                  <a:pt x="439" y="197"/>
                </a:cubicBezTo>
                <a:cubicBezTo>
                  <a:pt x="358" y="219"/>
                  <a:pt x="312" y="216"/>
                  <a:pt x="245" y="222"/>
                </a:cubicBezTo>
                <a:cubicBezTo>
                  <a:pt x="178" y="228"/>
                  <a:pt x="0" y="232"/>
                  <a:pt x="2" y="222"/>
                </a:cubicBezTo>
                <a:close/>
              </a:path>
            </a:pathLst>
          </a:custGeom>
          <a:noFill/>
          <a:ln w="38100" cmpd="sng">
            <a:solidFill>
              <a:srgbClr val="FF6505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300" name="Text Box 12"/>
          <p:cNvSpPr txBox="1">
            <a:spLocks noChangeArrowheads="1"/>
          </p:cNvSpPr>
          <p:nvPr/>
        </p:nvSpPr>
        <p:spPr bwMode="auto">
          <a:xfrm>
            <a:off x="5373688" y="4814888"/>
            <a:ext cx="760412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12FF2E"/>
                </a:solidFill>
              </a:rPr>
              <a:t>ALS</a:t>
            </a:r>
            <a:endParaRPr lang="en-US"/>
          </a:p>
          <a:p>
            <a:r>
              <a:rPr lang="en-US">
                <a:solidFill>
                  <a:srgbClr val="FF6505"/>
                </a:solidFill>
              </a:rPr>
              <a:t>ML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56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56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604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560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60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6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605"/>
                  </p:tgtEl>
                </p:cond>
              </p:nextCondLst>
            </p:seq>
            <p:video>
              <p:cMediaNode>
                <p:cTn id="13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560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6" name="HAIN005-023a.sw" descr="HAIN005-023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188" y="-628650"/>
            <a:ext cx="6275388" cy="503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7" name="HAIN005-023b.sw" descr="HAIN005-023b">
            <a:hlinkClick r:id="" action="ppaction://media"/>
          </p:cNvPr>
          <p:cNvPicPr>
            <a:picLocks noRot="1" noChangeAspect="1" noChangeArrowheads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50" y="4362450"/>
            <a:ext cx="5938838" cy="463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6" name="Freeform 6"/>
          <p:cNvSpPr>
            <a:spLocks/>
          </p:cNvSpPr>
          <p:nvPr/>
        </p:nvSpPr>
        <p:spPr bwMode="auto">
          <a:xfrm>
            <a:off x="4170363" y="6075363"/>
            <a:ext cx="1128712" cy="911225"/>
          </a:xfrm>
          <a:custGeom>
            <a:avLst/>
            <a:gdLst>
              <a:gd name="T0" fmla="*/ 711 w 711"/>
              <a:gd name="T1" fmla="*/ 30 h 574"/>
              <a:gd name="T2" fmla="*/ 525 w 711"/>
              <a:gd name="T3" fmla="*/ 13 h 574"/>
              <a:gd name="T4" fmla="*/ 453 w 711"/>
              <a:gd name="T5" fmla="*/ 109 h 574"/>
              <a:gd name="T6" fmla="*/ 330 w 711"/>
              <a:gd name="T7" fmla="*/ 213 h 574"/>
              <a:gd name="T8" fmla="*/ 181 w 711"/>
              <a:gd name="T9" fmla="*/ 365 h 574"/>
              <a:gd name="T10" fmla="*/ 93 w 711"/>
              <a:gd name="T11" fmla="*/ 445 h 574"/>
              <a:gd name="T12" fmla="*/ 45 w 711"/>
              <a:gd name="T13" fmla="*/ 509 h 574"/>
              <a:gd name="T14" fmla="*/ 25 w 711"/>
              <a:gd name="T15" fmla="*/ 571 h 574"/>
              <a:gd name="T16" fmla="*/ 197 w 711"/>
              <a:gd name="T17" fmla="*/ 525 h 574"/>
              <a:gd name="T18" fmla="*/ 301 w 711"/>
              <a:gd name="T19" fmla="*/ 437 h 574"/>
              <a:gd name="T20" fmla="*/ 635 w 711"/>
              <a:gd name="T21" fmla="*/ 190 h 574"/>
              <a:gd name="T22" fmla="*/ 703 w 711"/>
              <a:gd name="T23" fmla="*/ 114 h 574"/>
              <a:gd name="T24" fmla="*/ 665 w 711"/>
              <a:gd name="T25" fmla="*/ 45 h 574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711"/>
              <a:gd name="T40" fmla="*/ 0 h 574"/>
              <a:gd name="T41" fmla="*/ 711 w 711"/>
              <a:gd name="T42" fmla="*/ 574 h 574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711" h="574">
                <a:moveTo>
                  <a:pt x="711" y="30"/>
                </a:moveTo>
                <a:cubicBezTo>
                  <a:pt x="680" y="27"/>
                  <a:pt x="568" y="0"/>
                  <a:pt x="525" y="13"/>
                </a:cubicBezTo>
                <a:cubicBezTo>
                  <a:pt x="482" y="26"/>
                  <a:pt x="485" y="76"/>
                  <a:pt x="453" y="109"/>
                </a:cubicBezTo>
                <a:cubicBezTo>
                  <a:pt x="421" y="142"/>
                  <a:pt x="375" y="170"/>
                  <a:pt x="330" y="213"/>
                </a:cubicBezTo>
                <a:cubicBezTo>
                  <a:pt x="285" y="256"/>
                  <a:pt x="220" y="326"/>
                  <a:pt x="181" y="365"/>
                </a:cubicBezTo>
                <a:cubicBezTo>
                  <a:pt x="142" y="404"/>
                  <a:pt x="116" y="421"/>
                  <a:pt x="93" y="445"/>
                </a:cubicBezTo>
                <a:cubicBezTo>
                  <a:pt x="70" y="469"/>
                  <a:pt x="56" y="488"/>
                  <a:pt x="45" y="509"/>
                </a:cubicBezTo>
                <a:cubicBezTo>
                  <a:pt x="34" y="530"/>
                  <a:pt x="0" y="568"/>
                  <a:pt x="25" y="571"/>
                </a:cubicBezTo>
                <a:cubicBezTo>
                  <a:pt x="50" y="574"/>
                  <a:pt x="151" y="547"/>
                  <a:pt x="197" y="525"/>
                </a:cubicBezTo>
                <a:cubicBezTo>
                  <a:pt x="243" y="503"/>
                  <a:pt x="228" y="493"/>
                  <a:pt x="301" y="437"/>
                </a:cubicBezTo>
                <a:cubicBezTo>
                  <a:pt x="374" y="381"/>
                  <a:pt x="568" y="244"/>
                  <a:pt x="635" y="190"/>
                </a:cubicBezTo>
                <a:cubicBezTo>
                  <a:pt x="702" y="136"/>
                  <a:pt x="698" y="138"/>
                  <a:pt x="703" y="114"/>
                </a:cubicBezTo>
                <a:cubicBezTo>
                  <a:pt x="708" y="90"/>
                  <a:pt x="673" y="57"/>
                  <a:pt x="665" y="45"/>
                </a:cubicBezTo>
              </a:path>
            </a:pathLst>
          </a:custGeom>
          <a:noFill/>
          <a:ln w="38100">
            <a:solidFill>
              <a:srgbClr val="FF510B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17" name="Text Box 7"/>
          <p:cNvSpPr txBox="1">
            <a:spLocks noChangeArrowheads="1"/>
          </p:cNvSpPr>
          <p:nvPr/>
        </p:nvSpPr>
        <p:spPr bwMode="auto">
          <a:xfrm>
            <a:off x="331788" y="755650"/>
            <a:ext cx="1352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midbrain</a:t>
            </a:r>
          </a:p>
        </p:txBody>
      </p:sp>
      <p:sp>
        <p:nvSpPr>
          <p:cNvPr id="13318" name="Line 8"/>
          <p:cNvSpPr>
            <a:spLocks noChangeShapeType="1"/>
          </p:cNvSpPr>
          <p:nvPr/>
        </p:nvSpPr>
        <p:spPr bwMode="auto">
          <a:xfrm flipV="1">
            <a:off x="5041900" y="965200"/>
            <a:ext cx="787400" cy="355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19" name="Freeform 9"/>
          <p:cNvSpPr>
            <a:spLocks/>
          </p:cNvSpPr>
          <p:nvPr/>
        </p:nvSpPr>
        <p:spPr bwMode="auto">
          <a:xfrm>
            <a:off x="4800600" y="5186363"/>
            <a:ext cx="401638" cy="884237"/>
          </a:xfrm>
          <a:custGeom>
            <a:avLst/>
            <a:gdLst>
              <a:gd name="T0" fmla="*/ 72 w 253"/>
              <a:gd name="T1" fmla="*/ 109 h 557"/>
              <a:gd name="T2" fmla="*/ 64 w 253"/>
              <a:gd name="T3" fmla="*/ 21 h 557"/>
              <a:gd name="T4" fmla="*/ 200 w 253"/>
              <a:gd name="T5" fmla="*/ 237 h 557"/>
              <a:gd name="T6" fmla="*/ 240 w 253"/>
              <a:gd name="T7" fmla="*/ 413 h 557"/>
              <a:gd name="T8" fmla="*/ 240 w 253"/>
              <a:gd name="T9" fmla="*/ 541 h 557"/>
              <a:gd name="T10" fmla="*/ 160 w 253"/>
              <a:gd name="T11" fmla="*/ 509 h 557"/>
              <a:gd name="T12" fmla="*/ 120 w 253"/>
              <a:gd name="T13" fmla="*/ 341 h 557"/>
              <a:gd name="T14" fmla="*/ 8 w 253"/>
              <a:gd name="T15" fmla="*/ 93 h 557"/>
              <a:gd name="T16" fmla="*/ 72 w 253"/>
              <a:gd name="T17" fmla="*/ 109 h 55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53"/>
              <a:gd name="T28" fmla="*/ 0 h 557"/>
              <a:gd name="T29" fmla="*/ 253 w 253"/>
              <a:gd name="T30" fmla="*/ 557 h 557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53" h="557">
                <a:moveTo>
                  <a:pt x="72" y="109"/>
                </a:moveTo>
                <a:cubicBezTo>
                  <a:pt x="73" y="77"/>
                  <a:pt x="43" y="0"/>
                  <a:pt x="64" y="21"/>
                </a:cubicBezTo>
                <a:cubicBezTo>
                  <a:pt x="85" y="42"/>
                  <a:pt x="171" y="172"/>
                  <a:pt x="200" y="237"/>
                </a:cubicBezTo>
                <a:cubicBezTo>
                  <a:pt x="229" y="302"/>
                  <a:pt x="233" y="362"/>
                  <a:pt x="240" y="413"/>
                </a:cubicBezTo>
                <a:cubicBezTo>
                  <a:pt x="247" y="464"/>
                  <a:pt x="253" y="525"/>
                  <a:pt x="240" y="541"/>
                </a:cubicBezTo>
                <a:cubicBezTo>
                  <a:pt x="227" y="557"/>
                  <a:pt x="180" y="542"/>
                  <a:pt x="160" y="509"/>
                </a:cubicBezTo>
                <a:cubicBezTo>
                  <a:pt x="140" y="476"/>
                  <a:pt x="145" y="410"/>
                  <a:pt x="120" y="341"/>
                </a:cubicBezTo>
                <a:cubicBezTo>
                  <a:pt x="95" y="272"/>
                  <a:pt x="16" y="132"/>
                  <a:pt x="8" y="93"/>
                </a:cubicBezTo>
                <a:cubicBezTo>
                  <a:pt x="0" y="54"/>
                  <a:pt x="59" y="106"/>
                  <a:pt x="72" y="109"/>
                </a:cubicBezTo>
                <a:close/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0" name="Freeform 10"/>
          <p:cNvSpPr>
            <a:spLocks/>
          </p:cNvSpPr>
          <p:nvPr/>
        </p:nvSpPr>
        <p:spPr bwMode="auto">
          <a:xfrm>
            <a:off x="5143500" y="5194300"/>
            <a:ext cx="787400" cy="355600"/>
          </a:xfrm>
          <a:custGeom>
            <a:avLst/>
            <a:gdLst>
              <a:gd name="T0" fmla="*/ 0 w 496"/>
              <a:gd name="T1" fmla="*/ 224 h 224"/>
              <a:gd name="T2" fmla="*/ 231 w 496"/>
              <a:gd name="T3" fmla="*/ 119 h 224"/>
              <a:gd name="T4" fmla="*/ 496 w 496"/>
              <a:gd name="T5" fmla="*/ 0 h 224"/>
              <a:gd name="T6" fmla="*/ 0 60000 65536"/>
              <a:gd name="T7" fmla="*/ 0 60000 65536"/>
              <a:gd name="T8" fmla="*/ 0 60000 65536"/>
              <a:gd name="T9" fmla="*/ 0 w 496"/>
              <a:gd name="T10" fmla="*/ 0 h 224"/>
              <a:gd name="T11" fmla="*/ 496 w 496"/>
              <a:gd name="T12" fmla="*/ 224 h 22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96" h="224">
                <a:moveTo>
                  <a:pt x="0" y="224"/>
                </a:moveTo>
                <a:lnTo>
                  <a:pt x="231" y="119"/>
                </a:lnTo>
                <a:lnTo>
                  <a:pt x="496" y="0"/>
                </a:lnTo>
              </a:path>
            </a:pathLst>
          </a:cu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1" name="Line 11"/>
          <p:cNvSpPr>
            <a:spLocks noChangeShapeType="1"/>
          </p:cNvSpPr>
          <p:nvPr/>
        </p:nvSpPr>
        <p:spPr bwMode="auto">
          <a:xfrm flipV="1">
            <a:off x="5321300" y="6032500"/>
            <a:ext cx="609600" cy="1270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2" name="Text Box 12"/>
          <p:cNvSpPr txBox="1">
            <a:spLocks noChangeArrowheads="1"/>
          </p:cNvSpPr>
          <p:nvPr/>
        </p:nvSpPr>
        <p:spPr bwMode="auto">
          <a:xfrm>
            <a:off x="5991225" y="5762625"/>
            <a:ext cx="608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ML</a:t>
            </a:r>
          </a:p>
        </p:txBody>
      </p:sp>
      <p:sp>
        <p:nvSpPr>
          <p:cNvPr id="13323" name="Text Box 13"/>
          <p:cNvSpPr txBox="1">
            <a:spLocks noChangeArrowheads="1"/>
          </p:cNvSpPr>
          <p:nvPr/>
        </p:nvSpPr>
        <p:spPr bwMode="auto">
          <a:xfrm>
            <a:off x="5419725" y="322263"/>
            <a:ext cx="1323975" cy="650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ALS</a:t>
            </a:r>
          </a:p>
          <a:p>
            <a:r>
              <a:rPr lang="en-US" sz="1800"/>
              <a:t>(spinothal.)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867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86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676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867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6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6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677"/>
                  </p:tgtEl>
                </p:cond>
              </p:nextCondLst>
            </p:seq>
            <p:video>
              <p:cMediaNode>
                <p:cTn id="13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867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</a:endParaRPr>
          </a:p>
        </p:txBody>
      </p:sp>
      <p:pic>
        <p:nvPicPr>
          <p:cNvPr id="32772" name="HAIN005-025a.sw" descr="HAIN005-025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2588" y="-147638"/>
            <a:ext cx="6977063" cy="434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3" name="HAIN005-025b.sw" descr="HAIN005-025b">
            <a:hlinkClick r:id="" action="ppaction://media"/>
          </p:cNvPr>
          <p:cNvPicPr>
            <a:picLocks noRot="1" noChangeAspect="1" noChangeArrowheads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0" y="5232400"/>
            <a:ext cx="6311900" cy="339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2" name="Freeform 6"/>
          <p:cNvSpPr>
            <a:spLocks/>
          </p:cNvSpPr>
          <p:nvPr/>
        </p:nvSpPr>
        <p:spPr bwMode="auto">
          <a:xfrm>
            <a:off x="3803650" y="6507163"/>
            <a:ext cx="836613" cy="574675"/>
          </a:xfrm>
          <a:custGeom>
            <a:avLst/>
            <a:gdLst>
              <a:gd name="T0" fmla="*/ 10 w 527"/>
              <a:gd name="T1" fmla="*/ 159 h 362"/>
              <a:gd name="T2" fmla="*/ 132 w 527"/>
              <a:gd name="T3" fmla="*/ 197 h 362"/>
              <a:gd name="T4" fmla="*/ 208 w 527"/>
              <a:gd name="T5" fmla="*/ 273 h 362"/>
              <a:gd name="T6" fmla="*/ 269 w 527"/>
              <a:gd name="T7" fmla="*/ 349 h 362"/>
              <a:gd name="T8" fmla="*/ 360 w 527"/>
              <a:gd name="T9" fmla="*/ 197 h 362"/>
              <a:gd name="T10" fmla="*/ 421 w 527"/>
              <a:gd name="T11" fmla="*/ 174 h 362"/>
              <a:gd name="T12" fmla="*/ 484 w 527"/>
              <a:gd name="T13" fmla="*/ 117 h 362"/>
              <a:gd name="T14" fmla="*/ 520 w 527"/>
              <a:gd name="T15" fmla="*/ 52 h 362"/>
              <a:gd name="T16" fmla="*/ 444 w 527"/>
              <a:gd name="T17" fmla="*/ 5 h 362"/>
              <a:gd name="T18" fmla="*/ 372 w 527"/>
              <a:gd name="T19" fmla="*/ 21 h 362"/>
              <a:gd name="T20" fmla="*/ 299 w 527"/>
              <a:gd name="T21" fmla="*/ 67 h 362"/>
              <a:gd name="T22" fmla="*/ 200 w 527"/>
              <a:gd name="T23" fmla="*/ 75 h 362"/>
              <a:gd name="T24" fmla="*/ 139 w 527"/>
              <a:gd name="T25" fmla="*/ 59 h 362"/>
              <a:gd name="T26" fmla="*/ 71 w 527"/>
              <a:gd name="T27" fmla="*/ 98 h 362"/>
              <a:gd name="T28" fmla="*/ 10 w 527"/>
              <a:gd name="T29" fmla="*/ 159 h 36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527"/>
              <a:gd name="T46" fmla="*/ 0 h 362"/>
              <a:gd name="T47" fmla="*/ 527 w 527"/>
              <a:gd name="T48" fmla="*/ 362 h 362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527" h="362">
                <a:moveTo>
                  <a:pt x="10" y="159"/>
                </a:moveTo>
                <a:cubicBezTo>
                  <a:pt x="20" y="176"/>
                  <a:pt x="99" y="178"/>
                  <a:pt x="132" y="197"/>
                </a:cubicBezTo>
                <a:cubicBezTo>
                  <a:pt x="165" y="216"/>
                  <a:pt x="185" y="248"/>
                  <a:pt x="208" y="273"/>
                </a:cubicBezTo>
                <a:cubicBezTo>
                  <a:pt x="231" y="298"/>
                  <a:pt x="244" y="362"/>
                  <a:pt x="269" y="349"/>
                </a:cubicBezTo>
                <a:cubicBezTo>
                  <a:pt x="294" y="336"/>
                  <a:pt x="335" y="226"/>
                  <a:pt x="360" y="197"/>
                </a:cubicBezTo>
                <a:cubicBezTo>
                  <a:pt x="385" y="168"/>
                  <a:pt x="400" y="187"/>
                  <a:pt x="421" y="174"/>
                </a:cubicBezTo>
                <a:cubicBezTo>
                  <a:pt x="442" y="161"/>
                  <a:pt x="468" y="137"/>
                  <a:pt x="484" y="117"/>
                </a:cubicBezTo>
                <a:cubicBezTo>
                  <a:pt x="500" y="97"/>
                  <a:pt x="527" y="70"/>
                  <a:pt x="520" y="52"/>
                </a:cubicBezTo>
                <a:cubicBezTo>
                  <a:pt x="513" y="34"/>
                  <a:pt x="469" y="10"/>
                  <a:pt x="444" y="5"/>
                </a:cubicBezTo>
                <a:cubicBezTo>
                  <a:pt x="419" y="0"/>
                  <a:pt x="396" y="11"/>
                  <a:pt x="372" y="21"/>
                </a:cubicBezTo>
                <a:cubicBezTo>
                  <a:pt x="348" y="31"/>
                  <a:pt x="328" y="58"/>
                  <a:pt x="299" y="67"/>
                </a:cubicBezTo>
                <a:cubicBezTo>
                  <a:pt x="270" y="76"/>
                  <a:pt x="227" y="76"/>
                  <a:pt x="200" y="75"/>
                </a:cubicBezTo>
                <a:cubicBezTo>
                  <a:pt x="173" y="74"/>
                  <a:pt x="160" y="55"/>
                  <a:pt x="139" y="59"/>
                </a:cubicBezTo>
                <a:cubicBezTo>
                  <a:pt x="118" y="63"/>
                  <a:pt x="89" y="81"/>
                  <a:pt x="71" y="98"/>
                </a:cubicBezTo>
                <a:cubicBezTo>
                  <a:pt x="53" y="115"/>
                  <a:pt x="0" y="142"/>
                  <a:pt x="10" y="159"/>
                </a:cubicBezTo>
                <a:close/>
              </a:path>
            </a:pathLst>
          </a:custGeom>
          <a:noFill/>
          <a:ln w="38100">
            <a:solidFill>
              <a:srgbClr val="FF510B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3" name="Text Box 7"/>
          <p:cNvSpPr txBox="1">
            <a:spLocks noChangeArrowheads="1"/>
          </p:cNvSpPr>
          <p:nvPr/>
        </p:nvSpPr>
        <p:spPr bwMode="auto">
          <a:xfrm>
            <a:off x="2290763" y="4395788"/>
            <a:ext cx="24034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Rostral midbrain</a:t>
            </a:r>
          </a:p>
        </p:txBody>
      </p:sp>
      <p:sp>
        <p:nvSpPr>
          <p:cNvPr id="14344" name="Freeform 8"/>
          <p:cNvSpPr>
            <a:spLocks/>
          </p:cNvSpPr>
          <p:nvPr/>
        </p:nvSpPr>
        <p:spPr bwMode="auto">
          <a:xfrm>
            <a:off x="4332288" y="6165850"/>
            <a:ext cx="384175" cy="368300"/>
          </a:xfrm>
          <a:custGeom>
            <a:avLst/>
            <a:gdLst>
              <a:gd name="T0" fmla="*/ 31 w 242"/>
              <a:gd name="T1" fmla="*/ 4 h 232"/>
              <a:gd name="T2" fmla="*/ 127 w 242"/>
              <a:gd name="T3" fmla="*/ 100 h 232"/>
              <a:gd name="T4" fmla="*/ 239 w 242"/>
              <a:gd name="T5" fmla="*/ 188 h 232"/>
              <a:gd name="T6" fmla="*/ 143 w 242"/>
              <a:gd name="T7" fmla="*/ 228 h 232"/>
              <a:gd name="T8" fmla="*/ 63 w 242"/>
              <a:gd name="T9" fmla="*/ 164 h 232"/>
              <a:gd name="T10" fmla="*/ 7 w 242"/>
              <a:gd name="T11" fmla="*/ 76 h 232"/>
              <a:gd name="T12" fmla="*/ 31 w 242"/>
              <a:gd name="T13" fmla="*/ 4 h 23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42"/>
              <a:gd name="T22" fmla="*/ 0 h 232"/>
              <a:gd name="T23" fmla="*/ 242 w 242"/>
              <a:gd name="T24" fmla="*/ 232 h 232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42" h="232">
                <a:moveTo>
                  <a:pt x="31" y="4"/>
                </a:moveTo>
                <a:cubicBezTo>
                  <a:pt x="51" y="8"/>
                  <a:pt x="92" y="69"/>
                  <a:pt x="127" y="100"/>
                </a:cubicBezTo>
                <a:cubicBezTo>
                  <a:pt x="162" y="131"/>
                  <a:pt x="236" y="167"/>
                  <a:pt x="239" y="188"/>
                </a:cubicBezTo>
                <a:cubicBezTo>
                  <a:pt x="242" y="209"/>
                  <a:pt x="172" y="232"/>
                  <a:pt x="143" y="228"/>
                </a:cubicBezTo>
                <a:cubicBezTo>
                  <a:pt x="114" y="224"/>
                  <a:pt x="86" y="189"/>
                  <a:pt x="63" y="164"/>
                </a:cubicBezTo>
                <a:cubicBezTo>
                  <a:pt x="40" y="139"/>
                  <a:pt x="14" y="104"/>
                  <a:pt x="7" y="76"/>
                </a:cubicBezTo>
                <a:cubicBezTo>
                  <a:pt x="0" y="48"/>
                  <a:pt x="11" y="0"/>
                  <a:pt x="31" y="4"/>
                </a:cubicBezTo>
                <a:close/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27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27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772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277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27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27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773"/>
                  </p:tgtEl>
                </p:cond>
              </p:nextCondLst>
            </p:seq>
            <p:video>
              <p:cMediaNode>
                <p:cTn id="13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277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38" name="HAIN005-030a" descr="HAIN005-030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1150" y="-442913"/>
            <a:ext cx="6829425" cy="4737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1139" name="HAIN005-030b" descr="HAIN005-030b">
            <a:hlinkClick r:id="" action="ppaction://media"/>
          </p:cNvPr>
          <p:cNvPicPr>
            <a:picLocks noRot="1" noChangeAspect="1" noChangeArrowheads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8" y="4267200"/>
            <a:ext cx="6767512" cy="480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Oval 4"/>
          <p:cNvSpPr>
            <a:spLocks noChangeArrowheads="1"/>
          </p:cNvSpPr>
          <p:nvPr/>
        </p:nvSpPr>
        <p:spPr bwMode="auto">
          <a:xfrm>
            <a:off x="5421313" y="1422400"/>
            <a:ext cx="133350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365" name="Text Box 6"/>
          <p:cNvSpPr>
            <a:spLocks noGrp="1" noChangeArrowheads="1"/>
          </p:cNvSpPr>
          <p:nvPr>
            <p:ph type="title"/>
          </p:nvPr>
        </p:nvSpPr>
        <p:spPr>
          <a:xfrm>
            <a:off x="5480050" y="736600"/>
            <a:ext cx="555625" cy="1524000"/>
          </a:xfrm>
          <a:noFill/>
        </p:spPr>
        <p:txBody>
          <a:bodyPr/>
          <a:lstStyle/>
          <a:p>
            <a:pPr algn="l"/>
            <a:r>
              <a:rPr lang="en-US" sz="2400" b="1">
                <a:solidFill>
                  <a:schemeClr val="tx1"/>
                </a:solidFill>
                <a:latin typeface="Arial" charset="0"/>
                <a:ea typeface="ＭＳ Ｐゴシック" charset="0"/>
              </a:rPr>
              <a:t>3</a:t>
            </a:r>
          </a:p>
        </p:txBody>
      </p:sp>
      <p:sp>
        <p:nvSpPr>
          <p:cNvPr id="15366" name="Freeform 7"/>
          <p:cNvSpPr>
            <a:spLocks/>
          </p:cNvSpPr>
          <p:nvPr/>
        </p:nvSpPr>
        <p:spPr bwMode="auto">
          <a:xfrm>
            <a:off x="5138738" y="5448300"/>
            <a:ext cx="1079500" cy="931863"/>
          </a:xfrm>
          <a:custGeom>
            <a:avLst/>
            <a:gdLst>
              <a:gd name="T0" fmla="*/ 11 w 680"/>
              <a:gd name="T1" fmla="*/ 432 h 587"/>
              <a:gd name="T2" fmla="*/ 91 w 680"/>
              <a:gd name="T3" fmla="*/ 512 h 587"/>
              <a:gd name="T4" fmla="*/ 235 w 680"/>
              <a:gd name="T5" fmla="*/ 464 h 587"/>
              <a:gd name="T6" fmla="*/ 299 w 680"/>
              <a:gd name="T7" fmla="*/ 480 h 587"/>
              <a:gd name="T8" fmla="*/ 235 w 680"/>
              <a:gd name="T9" fmla="*/ 576 h 587"/>
              <a:gd name="T10" fmla="*/ 427 w 680"/>
              <a:gd name="T11" fmla="*/ 416 h 587"/>
              <a:gd name="T12" fmla="*/ 603 w 680"/>
              <a:gd name="T13" fmla="*/ 288 h 587"/>
              <a:gd name="T14" fmla="*/ 659 w 680"/>
              <a:gd name="T15" fmla="*/ 120 h 587"/>
              <a:gd name="T16" fmla="*/ 475 w 680"/>
              <a:gd name="T17" fmla="*/ 8 h 587"/>
              <a:gd name="T18" fmla="*/ 251 w 680"/>
              <a:gd name="T19" fmla="*/ 168 h 587"/>
              <a:gd name="T20" fmla="*/ 123 w 680"/>
              <a:gd name="T21" fmla="*/ 248 h 587"/>
              <a:gd name="T22" fmla="*/ 27 w 680"/>
              <a:gd name="T23" fmla="*/ 368 h 587"/>
              <a:gd name="T24" fmla="*/ 11 w 680"/>
              <a:gd name="T25" fmla="*/ 432 h 587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680"/>
              <a:gd name="T40" fmla="*/ 0 h 587"/>
              <a:gd name="T41" fmla="*/ 680 w 680"/>
              <a:gd name="T42" fmla="*/ 587 h 587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680" h="587">
                <a:moveTo>
                  <a:pt x="11" y="432"/>
                </a:moveTo>
                <a:cubicBezTo>
                  <a:pt x="22" y="456"/>
                  <a:pt x="54" y="507"/>
                  <a:pt x="91" y="512"/>
                </a:cubicBezTo>
                <a:cubicBezTo>
                  <a:pt x="128" y="517"/>
                  <a:pt x="200" y="469"/>
                  <a:pt x="235" y="464"/>
                </a:cubicBezTo>
                <a:cubicBezTo>
                  <a:pt x="270" y="459"/>
                  <a:pt x="299" y="461"/>
                  <a:pt x="299" y="480"/>
                </a:cubicBezTo>
                <a:cubicBezTo>
                  <a:pt x="299" y="499"/>
                  <a:pt x="214" y="587"/>
                  <a:pt x="235" y="576"/>
                </a:cubicBezTo>
                <a:cubicBezTo>
                  <a:pt x="256" y="565"/>
                  <a:pt x="366" y="464"/>
                  <a:pt x="427" y="416"/>
                </a:cubicBezTo>
                <a:cubicBezTo>
                  <a:pt x="488" y="368"/>
                  <a:pt x="564" y="337"/>
                  <a:pt x="603" y="288"/>
                </a:cubicBezTo>
                <a:cubicBezTo>
                  <a:pt x="642" y="239"/>
                  <a:pt x="680" y="167"/>
                  <a:pt x="659" y="120"/>
                </a:cubicBezTo>
                <a:cubicBezTo>
                  <a:pt x="638" y="73"/>
                  <a:pt x="543" y="0"/>
                  <a:pt x="475" y="8"/>
                </a:cubicBezTo>
                <a:cubicBezTo>
                  <a:pt x="407" y="16"/>
                  <a:pt x="310" y="128"/>
                  <a:pt x="251" y="168"/>
                </a:cubicBezTo>
                <a:cubicBezTo>
                  <a:pt x="192" y="208"/>
                  <a:pt x="160" y="215"/>
                  <a:pt x="123" y="248"/>
                </a:cubicBezTo>
                <a:cubicBezTo>
                  <a:pt x="86" y="281"/>
                  <a:pt x="51" y="332"/>
                  <a:pt x="27" y="368"/>
                </a:cubicBezTo>
                <a:cubicBezTo>
                  <a:pt x="3" y="404"/>
                  <a:pt x="0" y="408"/>
                  <a:pt x="11" y="432"/>
                </a:cubicBezTo>
                <a:close/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67" name="Freeform 8"/>
          <p:cNvSpPr>
            <a:spLocks/>
          </p:cNvSpPr>
          <p:nvPr/>
        </p:nvSpPr>
        <p:spPr bwMode="auto">
          <a:xfrm>
            <a:off x="5346700" y="1447800"/>
            <a:ext cx="203200" cy="165100"/>
          </a:xfrm>
          <a:custGeom>
            <a:avLst/>
            <a:gdLst>
              <a:gd name="T0" fmla="*/ 0 w 128"/>
              <a:gd name="T1" fmla="*/ 0 h 104"/>
              <a:gd name="T2" fmla="*/ 24 w 128"/>
              <a:gd name="T3" fmla="*/ 88 h 104"/>
              <a:gd name="T4" fmla="*/ 128 w 128"/>
              <a:gd name="T5" fmla="*/ 96 h 104"/>
              <a:gd name="T6" fmla="*/ 0 60000 65536"/>
              <a:gd name="T7" fmla="*/ 0 60000 65536"/>
              <a:gd name="T8" fmla="*/ 0 60000 65536"/>
              <a:gd name="T9" fmla="*/ 0 w 128"/>
              <a:gd name="T10" fmla="*/ 0 h 104"/>
              <a:gd name="T11" fmla="*/ 128 w 128"/>
              <a:gd name="T12" fmla="*/ 104 h 10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28" h="104">
                <a:moveTo>
                  <a:pt x="0" y="0"/>
                </a:moveTo>
                <a:cubicBezTo>
                  <a:pt x="1" y="36"/>
                  <a:pt x="3" y="72"/>
                  <a:pt x="24" y="88"/>
                </a:cubicBezTo>
                <a:cubicBezTo>
                  <a:pt x="45" y="104"/>
                  <a:pt x="86" y="100"/>
                  <a:pt x="128" y="96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68" name="Freeform 9"/>
          <p:cNvSpPr>
            <a:spLocks/>
          </p:cNvSpPr>
          <p:nvPr/>
        </p:nvSpPr>
        <p:spPr bwMode="auto">
          <a:xfrm flipH="1">
            <a:off x="5359400" y="1587500"/>
            <a:ext cx="112713" cy="574675"/>
          </a:xfrm>
          <a:custGeom>
            <a:avLst/>
            <a:gdLst>
              <a:gd name="T0" fmla="*/ 40 w 40"/>
              <a:gd name="T1" fmla="*/ 0 h 72"/>
              <a:gd name="T2" fmla="*/ 0 w 40"/>
              <a:gd name="T3" fmla="*/ 72 h 72"/>
              <a:gd name="T4" fmla="*/ 0 60000 65536"/>
              <a:gd name="T5" fmla="*/ 0 60000 65536"/>
              <a:gd name="T6" fmla="*/ 0 w 40"/>
              <a:gd name="T7" fmla="*/ 0 h 72"/>
              <a:gd name="T8" fmla="*/ 40 w 40"/>
              <a:gd name="T9" fmla="*/ 72 h 72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40" h="72">
                <a:moveTo>
                  <a:pt x="40" y="0"/>
                </a:moveTo>
                <a:cubicBezTo>
                  <a:pt x="23" y="27"/>
                  <a:pt x="7" y="55"/>
                  <a:pt x="0" y="72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69" name="Text Box 10"/>
          <p:cNvSpPr txBox="1">
            <a:spLocks noChangeArrowheads="1"/>
          </p:cNvSpPr>
          <p:nvPr/>
        </p:nvSpPr>
        <p:spPr bwMode="auto">
          <a:xfrm>
            <a:off x="2701925" y="9525"/>
            <a:ext cx="1420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thalamus</a:t>
            </a:r>
          </a:p>
        </p:txBody>
      </p:sp>
      <p:sp>
        <p:nvSpPr>
          <p:cNvPr id="91147" name="Text Box 11"/>
          <p:cNvSpPr txBox="1">
            <a:spLocks noChangeArrowheads="1"/>
          </p:cNvSpPr>
          <p:nvPr/>
        </p:nvSpPr>
        <p:spPr bwMode="auto">
          <a:xfrm>
            <a:off x="5356225" y="5695950"/>
            <a:ext cx="6778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b="1">
                <a:solidFill>
                  <a:srgbClr val="12FF2E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VPL</a:t>
            </a:r>
          </a:p>
        </p:txBody>
      </p:sp>
      <p:sp>
        <p:nvSpPr>
          <p:cNvPr id="15371" name="Freeform 12"/>
          <p:cNvSpPr>
            <a:spLocks/>
          </p:cNvSpPr>
          <p:nvPr/>
        </p:nvSpPr>
        <p:spPr bwMode="auto">
          <a:xfrm>
            <a:off x="4913313" y="1230313"/>
            <a:ext cx="971550" cy="933450"/>
          </a:xfrm>
          <a:custGeom>
            <a:avLst/>
            <a:gdLst>
              <a:gd name="T0" fmla="*/ 9 w 612"/>
              <a:gd name="T1" fmla="*/ 353 h 588"/>
              <a:gd name="T2" fmla="*/ 73 w 612"/>
              <a:gd name="T3" fmla="*/ 233 h 588"/>
              <a:gd name="T4" fmla="*/ 193 w 612"/>
              <a:gd name="T5" fmla="*/ 161 h 588"/>
              <a:gd name="T6" fmla="*/ 305 w 612"/>
              <a:gd name="T7" fmla="*/ 81 h 588"/>
              <a:gd name="T8" fmla="*/ 417 w 612"/>
              <a:gd name="T9" fmla="*/ 9 h 588"/>
              <a:gd name="T10" fmla="*/ 569 w 612"/>
              <a:gd name="T11" fmla="*/ 25 h 588"/>
              <a:gd name="T12" fmla="*/ 609 w 612"/>
              <a:gd name="T13" fmla="*/ 105 h 588"/>
              <a:gd name="T14" fmla="*/ 553 w 612"/>
              <a:gd name="T15" fmla="*/ 273 h 588"/>
              <a:gd name="T16" fmla="*/ 417 w 612"/>
              <a:gd name="T17" fmla="*/ 377 h 588"/>
              <a:gd name="T18" fmla="*/ 281 w 612"/>
              <a:gd name="T19" fmla="*/ 497 h 588"/>
              <a:gd name="T20" fmla="*/ 177 w 612"/>
              <a:gd name="T21" fmla="*/ 585 h 588"/>
              <a:gd name="T22" fmla="*/ 137 w 612"/>
              <a:gd name="T23" fmla="*/ 513 h 588"/>
              <a:gd name="T24" fmla="*/ 225 w 612"/>
              <a:gd name="T25" fmla="*/ 441 h 588"/>
              <a:gd name="T26" fmla="*/ 129 w 612"/>
              <a:gd name="T27" fmla="*/ 417 h 588"/>
              <a:gd name="T28" fmla="*/ 9 w 612"/>
              <a:gd name="T29" fmla="*/ 353 h 588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612"/>
              <a:gd name="T46" fmla="*/ 0 h 588"/>
              <a:gd name="T47" fmla="*/ 612 w 612"/>
              <a:gd name="T48" fmla="*/ 588 h 588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612" h="588">
                <a:moveTo>
                  <a:pt x="9" y="353"/>
                </a:moveTo>
                <a:cubicBezTo>
                  <a:pt x="0" y="322"/>
                  <a:pt x="42" y="265"/>
                  <a:pt x="73" y="233"/>
                </a:cubicBezTo>
                <a:cubicBezTo>
                  <a:pt x="104" y="201"/>
                  <a:pt x="154" y="186"/>
                  <a:pt x="193" y="161"/>
                </a:cubicBezTo>
                <a:cubicBezTo>
                  <a:pt x="232" y="136"/>
                  <a:pt x="268" y="106"/>
                  <a:pt x="305" y="81"/>
                </a:cubicBezTo>
                <a:cubicBezTo>
                  <a:pt x="342" y="56"/>
                  <a:pt x="373" y="18"/>
                  <a:pt x="417" y="9"/>
                </a:cubicBezTo>
                <a:cubicBezTo>
                  <a:pt x="461" y="0"/>
                  <a:pt x="537" y="9"/>
                  <a:pt x="569" y="25"/>
                </a:cubicBezTo>
                <a:cubicBezTo>
                  <a:pt x="601" y="41"/>
                  <a:pt x="612" y="64"/>
                  <a:pt x="609" y="105"/>
                </a:cubicBezTo>
                <a:cubicBezTo>
                  <a:pt x="606" y="146"/>
                  <a:pt x="585" y="228"/>
                  <a:pt x="553" y="273"/>
                </a:cubicBezTo>
                <a:cubicBezTo>
                  <a:pt x="521" y="318"/>
                  <a:pt x="462" y="340"/>
                  <a:pt x="417" y="377"/>
                </a:cubicBezTo>
                <a:cubicBezTo>
                  <a:pt x="372" y="414"/>
                  <a:pt x="321" y="462"/>
                  <a:pt x="281" y="497"/>
                </a:cubicBezTo>
                <a:cubicBezTo>
                  <a:pt x="241" y="532"/>
                  <a:pt x="201" y="582"/>
                  <a:pt x="177" y="585"/>
                </a:cubicBezTo>
                <a:cubicBezTo>
                  <a:pt x="153" y="588"/>
                  <a:pt x="129" y="537"/>
                  <a:pt x="137" y="513"/>
                </a:cubicBezTo>
                <a:cubicBezTo>
                  <a:pt x="145" y="489"/>
                  <a:pt x="226" y="457"/>
                  <a:pt x="225" y="441"/>
                </a:cubicBezTo>
                <a:cubicBezTo>
                  <a:pt x="224" y="425"/>
                  <a:pt x="160" y="428"/>
                  <a:pt x="129" y="417"/>
                </a:cubicBezTo>
                <a:cubicBezTo>
                  <a:pt x="98" y="406"/>
                  <a:pt x="18" y="384"/>
                  <a:pt x="9" y="353"/>
                </a:cubicBezTo>
                <a:close/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72" name="Freeform 12"/>
          <p:cNvSpPr>
            <a:spLocks/>
          </p:cNvSpPr>
          <p:nvPr/>
        </p:nvSpPr>
        <p:spPr bwMode="auto">
          <a:xfrm>
            <a:off x="5057775" y="5387975"/>
            <a:ext cx="1144588" cy="1019175"/>
          </a:xfrm>
          <a:custGeom>
            <a:avLst/>
            <a:gdLst>
              <a:gd name="T0" fmla="*/ 281 w 721"/>
              <a:gd name="T1" fmla="*/ 169 h 642"/>
              <a:gd name="T2" fmla="*/ 414 w 721"/>
              <a:gd name="T3" fmla="*/ 60 h 642"/>
              <a:gd name="T4" fmla="*/ 499 w 721"/>
              <a:gd name="T5" fmla="*/ 0 h 642"/>
              <a:gd name="T6" fmla="*/ 681 w 721"/>
              <a:gd name="T7" fmla="*/ 60 h 642"/>
              <a:gd name="T8" fmla="*/ 717 w 721"/>
              <a:gd name="T9" fmla="*/ 194 h 642"/>
              <a:gd name="T10" fmla="*/ 693 w 721"/>
              <a:gd name="T11" fmla="*/ 315 h 642"/>
              <a:gd name="T12" fmla="*/ 548 w 721"/>
              <a:gd name="T13" fmla="*/ 424 h 642"/>
              <a:gd name="T14" fmla="*/ 438 w 721"/>
              <a:gd name="T15" fmla="*/ 521 h 642"/>
              <a:gd name="T16" fmla="*/ 269 w 721"/>
              <a:gd name="T17" fmla="*/ 642 h 642"/>
              <a:gd name="T18" fmla="*/ 317 w 721"/>
              <a:gd name="T19" fmla="*/ 521 h 642"/>
              <a:gd name="T20" fmla="*/ 184 w 721"/>
              <a:gd name="T21" fmla="*/ 545 h 642"/>
              <a:gd name="T22" fmla="*/ 26 w 721"/>
              <a:gd name="T23" fmla="*/ 545 h 642"/>
              <a:gd name="T24" fmla="*/ 26 w 721"/>
              <a:gd name="T25" fmla="*/ 436 h 642"/>
              <a:gd name="T26" fmla="*/ 87 w 721"/>
              <a:gd name="T27" fmla="*/ 363 h 642"/>
              <a:gd name="T28" fmla="*/ 208 w 721"/>
              <a:gd name="T29" fmla="*/ 218 h 642"/>
              <a:gd name="T30" fmla="*/ 342 w 721"/>
              <a:gd name="T31" fmla="*/ 133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21" h="642">
                <a:moveTo>
                  <a:pt x="281" y="169"/>
                </a:moveTo>
                <a:cubicBezTo>
                  <a:pt x="329" y="128"/>
                  <a:pt x="378" y="88"/>
                  <a:pt x="414" y="60"/>
                </a:cubicBezTo>
                <a:cubicBezTo>
                  <a:pt x="450" y="32"/>
                  <a:pt x="455" y="0"/>
                  <a:pt x="499" y="0"/>
                </a:cubicBezTo>
                <a:cubicBezTo>
                  <a:pt x="543" y="0"/>
                  <a:pt x="645" y="28"/>
                  <a:pt x="681" y="60"/>
                </a:cubicBezTo>
                <a:cubicBezTo>
                  <a:pt x="717" y="92"/>
                  <a:pt x="715" y="152"/>
                  <a:pt x="717" y="194"/>
                </a:cubicBezTo>
                <a:cubicBezTo>
                  <a:pt x="719" y="236"/>
                  <a:pt x="721" y="277"/>
                  <a:pt x="693" y="315"/>
                </a:cubicBezTo>
                <a:cubicBezTo>
                  <a:pt x="665" y="353"/>
                  <a:pt x="590" y="390"/>
                  <a:pt x="548" y="424"/>
                </a:cubicBezTo>
                <a:cubicBezTo>
                  <a:pt x="506" y="458"/>
                  <a:pt x="484" y="485"/>
                  <a:pt x="438" y="521"/>
                </a:cubicBezTo>
                <a:cubicBezTo>
                  <a:pt x="392" y="557"/>
                  <a:pt x="289" y="642"/>
                  <a:pt x="269" y="642"/>
                </a:cubicBezTo>
                <a:cubicBezTo>
                  <a:pt x="249" y="642"/>
                  <a:pt x="331" y="537"/>
                  <a:pt x="317" y="521"/>
                </a:cubicBezTo>
                <a:cubicBezTo>
                  <a:pt x="303" y="505"/>
                  <a:pt x="232" y="541"/>
                  <a:pt x="184" y="545"/>
                </a:cubicBezTo>
                <a:cubicBezTo>
                  <a:pt x="136" y="549"/>
                  <a:pt x="52" y="563"/>
                  <a:pt x="26" y="545"/>
                </a:cubicBezTo>
                <a:cubicBezTo>
                  <a:pt x="0" y="527"/>
                  <a:pt x="16" y="466"/>
                  <a:pt x="26" y="436"/>
                </a:cubicBezTo>
                <a:cubicBezTo>
                  <a:pt x="36" y="406"/>
                  <a:pt x="57" y="399"/>
                  <a:pt x="87" y="363"/>
                </a:cubicBezTo>
                <a:cubicBezTo>
                  <a:pt x="117" y="327"/>
                  <a:pt x="166" y="256"/>
                  <a:pt x="208" y="218"/>
                </a:cubicBezTo>
                <a:cubicBezTo>
                  <a:pt x="250" y="180"/>
                  <a:pt x="320" y="147"/>
                  <a:pt x="342" y="133"/>
                </a:cubicBezTo>
              </a:path>
            </a:pathLst>
          </a:custGeom>
          <a:noFill/>
          <a:ln w="38100" cmpd="sng">
            <a:solidFill>
              <a:srgbClr val="FF6505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11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11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1138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113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11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1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1139"/>
                  </p:tgtEl>
                </p:cond>
              </p:nextCondLst>
            </p:seq>
            <p:video>
              <p:cMediaNode>
                <p:cTn id="13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113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7"/>
          <p:cNvSpPr txBox="1">
            <a:spLocks noChangeArrowheads="1"/>
          </p:cNvSpPr>
          <p:nvPr/>
        </p:nvSpPr>
        <p:spPr bwMode="auto">
          <a:xfrm>
            <a:off x="2024063" y="7153275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/>
          </a:p>
        </p:txBody>
      </p:sp>
      <p:pic>
        <p:nvPicPr>
          <p:cNvPr id="16387" name="HAIN004-012a.sw" descr="HAIN004-012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" y="366713"/>
            <a:ext cx="6643688" cy="562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Text Box 6"/>
          <p:cNvSpPr txBox="1">
            <a:spLocks noChangeArrowheads="1"/>
          </p:cNvSpPr>
          <p:nvPr/>
        </p:nvSpPr>
        <p:spPr bwMode="auto">
          <a:xfrm>
            <a:off x="4235450" y="3460750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3</a:t>
            </a:r>
          </a:p>
        </p:txBody>
      </p:sp>
      <p:sp>
        <p:nvSpPr>
          <p:cNvPr id="16389" name="Freeform 8"/>
          <p:cNvSpPr>
            <a:spLocks/>
          </p:cNvSpPr>
          <p:nvPr/>
        </p:nvSpPr>
        <p:spPr bwMode="auto">
          <a:xfrm flipH="1">
            <a:off x="3965575" y="3276600"/>
            <a:ext cx="358775" cy="431800"/>
          </a:xfrm>
          <a:custGeom>
            <a:avLst/>
            <a:gdLst>
              <a:gd name="T0" fmla="*/ 115 w 226"/>
              <a:gd name="T1" fmla="*/ 38 h 272"/>
              <a:gd name="T2" fmla="*/ 54 w 226"/>
              <a:gd name="T3" fmla="*/ 137 h 272"/>
              <a:gd name="T4" fmla="*/ 8 w 226"/>
              <a:gd name="T5" fmla="*/ 228 h 272"/>
              <a:gd name="T6" fmla="*/ 100 w 226"/>
              <a:gd name="T7" fmla="*/ 259 h 272"/>
              <a:gd name="T8" fmla="*/ 199 w 226"/>
              <a:gd name="T9" fmla="*/ 152 h 272"/>
              <a:gd name="T10" fmla="*/ 222 w 226"/>
              <a:gd name="T11" fmla="*/ 68 h 272"/>
              <a:gd name="T12" fmla="*/ 176 w 226"/>
              <a:gd name="T13" fmla="*/ 7 h 272"/>
              <a:gd name="T14" fmla="*/ 115 w 226"/>
              <a:gd name="T15" fmla="*/ 38 h 272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226"/>
              <a:gd name="T25" fmla="*/ 0 h 272"/>
              <a:gd name="T26" fmla="*/ 226 w 226"/>
              <a:gd name="T27" fmla="*/ 272 h 272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26" h="272">
                <a:moveTo>
                  <a:pt x="115" y="38"/>
                </a:moveTo>
                <a:cubicBezTo>
                  <a:pt x="95" y="60"/>
                  <a:pt x="72" y="105"/>
                  <a:pt x="54" y="137"/>
                </a:cubicBezTo>
                <a:cubicBezTo>
                  <a:pt x="36" y="169"/>
                  <a:pt x="0" y="208"/>
                  <a:pt x="8" y="228"/>
                </a:cubicBezTo>
                <a:cubicBezTo>
                  <a:pt x="16" y="248"/>
                  <a:pt x="68" y="272"/>
                  <a:pt x="100" y="259"/>
                </a:cubicBezTo>
                <a:cubicBezTo>
                  <a:pt x="132" y="246"/>
                  <a:pt x="179" y="184"/>
                  <a:pt x="199" y="152"/>
                </a:cubicBezTo>
                <a:cubicBezTo>
                  <a:pt x="219" y="120"/>
                  <a:pt x="226" y="92"/>
                  <a:pt x="222" y="68"/>
                </a:cubicBezTo>
                <a:cubicBezTo>
                  <a:pt x="218" y="44"/>
                  <a:pt x="194" y="14"/>
                  <a:pt x="176" y="7"/>
                </a:cubicBezTo>
                <a:cubicBezTo>
                  <a:pt x="158" y="0"/>
                  <a:pt x="135" y="16"/>
                  <a:pt x="115" y="38"/>
                </a:cubicBezTo>
                <a:close/>
              </a:path>
            </a:pathLst>
          </a:custGeom>
          <a:noFill/>
          <a:ln w="38100">
            <a:solidFill>
              <a:srgbClr val="12FF2E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0" name="Oval 9"/>
          <p:cNvSpPr>
            <a:spLocks noChangeArrowheads="1"/>
          </p:cNvSpPr>
          <p:nvPr/>
        </p:nvSpPr>
        <p:spPr bwMode="auto">
          <a:xfrm>
            <a:off x="4059238" y="3436938"/>
            <a:ext cx="96837" cy="84137"/>
          </a:xfrm>
          <a:prstGeom prst="ellipse">
            <a:avLst/>
          </a:prstGeom>
          <a:solidFill>
            <a:srgbClr val="12FF2E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391" name="Freeform 10"/>
          <p:cNvSpPr>
            <a:spLocks/>
          </p:cNvSpPr>
          <p:nvPr/>
        </p:nvSpPr>
        <p:spPr bwMode="auto">
          <a:xfrm flipH="1">
            <a:off x="4127500" y="2597150"/>
            <a:ext cx="149225" cy="992188"/>
          </a:xfrm>
          <a:custGeom>
            <a:avLst/>
            <a:gdLst>
              <a:gd name="T0" fmla="*/ 91 w 94"/>
              <a:gd name="T1" fmla="*/ 488 h 553"/>
              <a:gd name="T2" fmla="*/ 83 w 94"/>
              <a:gd name="T3" fmla="*/ 549 h 553"/>
              <a:gd name="T4" fmla="*/ 23 w 94"/>
              <a:gd name="T5" fmla="*/ 511 h 553"/>
              <a:gd name="T6" fmla="*/ 7 w 94"/>
              <a:gd name="T7" fmla="*/ 404 h 553"/>
              <a:gd name="T8" fmla="*/ 7 w 94"/>
              <a:gd name="T9" fmla="*/ 297 h 553"/>
              <a:gd name="T10" fmla="*/ 0 w 94"/>
              <a:gd name="T11" fmla="*/ 153 h 553"/>
              <a:gd name="T12" fmla="*/ 7 w 94"/>
              <a:gd name="T13" fmla="*/ 0 h 55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94"/>
              <a:gd name="T22" fmla="*/ 0 h 553"/>
              <a:gd name="T23" fmla="*/ 94 w 94"/>
              <a:gd name="T24" fmla="*/ 553 h 55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94" h="553">
                <a:moveTo>
                  <a:pt x="91" y="488"/>
                </a:moveTo>
                <a:cubicBezTo>
                  <a:pt x="92" y="516"/>
                  <a:pt x="94" y="545"/>
                  <a:pt x="83" y="549"/>
                </a:cubicBezTo>
                <a:cubicBezTo>
                  <a:pt x="72" y="553"/>
                  <a:pt x="36" y="535"/>
                  <a:pt x="23" y="511"/>
                </a:cubicBezTo>
                <a:cubicBezTo>
                  <a:pt x="10" y="487"/>
                  <a:pt x="10" y="440"/>
                  <a:pt x="7" y="404"/>
                </a:cubicBezTo>
                <a:cubicBezTo>
                  <a:pt x="4" y="368"/>
                  <a:pt x="8" y="339"/>
                  <a:pt x="7" y="297"/>
                </a:cubicBezTo>
                <a:cubicBezTo>
                  <a:pt x="6" y="255"/>
                  <a:pt x="0" y="202"/>
                  <a:pt x="0" y="153"/>
                </a:cubicBezTo>
                <a:cubicBezTo>
                  <a:pt x="0" y="104"/>
                  <a:pt x="3" y="52"/>
                  <a:pt x="7" y="0"/>
                </a:cubicBezTo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44044" name="HAIN004-012b.sw" descr="HAIN004-012b">
            <a:hlinkClick r:id="" action="ppaction://media"/>
          </p:cNvPr>
          <p:cNvPicPr>
            <a:picLocks noRot="1" noChangeAspect="1" noChangeArrowheads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3" y="6011863"/>
            <a:ext cx="6110287" cy="307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5" name="Freeform 17"/>
          <p:cNvSpPr>
            <a:spLocks/>
          </p:cNvSpPr>
          <p:nvPr/>
        </p:nvSpPr>
        <p:spPr bwMode="auto">
          <a:xfrm>
            <a:off x="5802313" y="3048000"/>
            <a:ext cx="504825" cy="725488"/>
          </a:xfrm>
          <a:custGeom>
            <a:avLst/>
            <a:gdLst>
              <a:gd name="T0" fmla="*/ 129 w 318"/>
              <a:gd name="T1" fmla="*/ 0 h 457"/>
              <a:gd name="T2" fmla="*/ 296 w 318"/>
              <a:gd name="T3" fmla="*/ 333 h 457"/>
              <a:gd name="T4" fmla="*/ 258 w 318"/>
              <a:gd name="T5" fmla="*/ 447 h 457"/>
              <a:gd name="T6" fmla="*/ 136 w 318"/>
              <a:gd name="T7" fmla="*/ 272 h 457"/>
              <a:gd name="T8" fmla="*/ 1 w 318"/>
              <a:gd name="T9" fmla="*/ 136 h 457"/>
              <a:gd name="T10" fmla="*/ 129 w 318"/>
              <a:gd name="T11" fmla="*/ 0 h 45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318"/>
              <a:gd name="T19" fmla="*/ 0 h 457"/>
              <a:gd name="T20" fmla="*/ 318 w 318"/>
              <a:gd name="T21" fmla="*/ 457 h 45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318" h="457">
                <a:moveTo>
                  <a:pt x="129" y="0"/>
                </a:moveTo>
                <a:cubicBezTo>
                  <a:pt x="170" y="34"/>
                  <a:pt x="274" y="258"/>
                  <a:pt x="296" y="333"/>
                </a:cubicBezTo>
                <a:cubicBezTo>
                  <a:pt x="318" y="408"/>
                  <a:pt x="285" y="457"/>
                  <a:pt x="258" y="447"/>
                </a:cubicBezTo>
                <a:cubicBezTo>
                  <a:pt x="231" y="437"/>
                  <a:pt x="179" y="324"/>
                  <a:pt x="136" y="272"/>
                </a:cubicBezTo>
                <a:cubicBezTo>
                  <a:pt x="93" y="220"/>
                  <a:pt x="2" y="181"/>
                  <a:pt x="1" y="136"/>
                </a:cubicBezTo>
                <a:cubicBezTo>
                  <a:pt x="0" y="91"/>
                  <a:pt x="102" y="28"/>
                  <a:pt x="129" y="0"/>
                </a:cubicBezTo>
                <a:close/>
              </a:path>
            </a:pathLst>
          </a:cu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16399" name="Freeform 22"/>
          <p:cNvSpPr>
            <a:spLocks/>
          </p:cNvSpPr>
          <p:nvPr/>
        </p:nvSpPr>
        <p:spPr bwMode="auto">
          <a:xfrm>
            <a:off x="3954463" y="2849563"/>
            <a:ext cx="434975" cy="631825"/>
          </a:xfrm>
          <a:custGeom>
            <a:avLst/>
            <a:gdLst>
              <a:gd name="T0" fmla="*/ 13 w 274"/>
              <a:gd name="T1" fmla="*/ 125 h 398"/>
              <a:gd name="T2" fmla="*/ 149 w 274"/>
              <a:gd name="T3" fmla="*/ 5 h 398"/>
              <a:gd name="T4" fmla="*/ 229 w 274"/>
              <a:gd name="T5" fmla="*/ 157 h 398"/>
              <a:gd name="T6" fmla="*/ 261 w 274"/>
              <a:gd name="T7" fmla="*/ 277 h 398"/>
              <a:gd name="T8" fmla="*/ 253 w 274"/>
              <a:gd name="T9" fmla="*/ 397 h 398"/>
              <a:gd name="T10" fmla="*/ 133 w 274"/>
              <a:gd name="T11" fmla="*/ 285 h 398"/>
              <a:gd name="T12" fmla="*/ 69 w 274"/>
              <a:gd name="T13" fmla="*/ 189 h 398"/>
              <a:gd name="T14" fmla="*/ 13 w 274"/>
              <a:gd name="T15" fmla="*/ 125 h 39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274"/>
              <a:gd name="T25" fmla="*/ 0 h 398"/>
              <a:gd name="T26" fmla="*/ 274 w 274"/>
              <a:gd name="T27" fmla="*/ 398 h 398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74" h="398">
                <a:moveTo>
                  <a:pt x="13" y="125"/>
                </a:moveTo>
                <a:cubicBezTo>
                  <a:pt x="26" y="94"/>
                  <a:pt x="113" y="0"/>
                  <a:pt x="149" y="5"/>
                </a:cubicBezTo>
                <a:cubicBezTo>
                  <a:pt x="185" y="10"/>
                  <a:pt x="210" y="112"/>
                  <a:pt x="229" y="157"/>
                </a:cubicBezTo>
                <a:cubicBezTo>
                  <a:pt x="248" y="202"/>
                  <a:pt x="257" y="237"/>
                  <a:pt x="261" y="277"/>
                </a:cubicBezTo>
                <a:cubicBezTo>
                  <a:pt x="265" y="317"/>
                  <a:pt x="274" y="396"/>
                  <a:pt x="253" y="397"/>
                </a:cubicBezTo>
                <a:cubicBezTo>
                  <a:pt x="232" y="398"/>
                  <a:pt x="164" y="320"/>
                  <a:pt x="133" y="285"/>
                </a:cubicBezTo>
                <a:cubicBezTo>
                  <a:pt x="102" y="250"/>
                  <a:pt x="89" y="220"/>
                  <a:pt x="69" y="189"/>
                </a:cubicBezTo>
                <a:cubicBezTo>
                  <a:pt x="49" y="158"/>
                  <a:pt x="0" y="156"/>
                  <a:pt x="13" y="125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00" name="Text Box 23"/>
          <p:cNvSpPr txBox="1">
            <a:spLocks noChangeArrowheads="1"/>
          </p:cNvSpPr>
          <p:nvPr/>
        </p:nvSpPr>
        <p:spPr bwMode="auto">
          <a:xfrm>
            <a:off x="3946525" y="2897188"/>
            <a:ext cx="3873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IC</a:t>
            </a:r>
          </a:p>
        </p:txBody>
      </p:sp>
      <p:sp>
        <p:nvSpPr>
          <p:cNvPr id="16401" name="Text Box 24"/>
          <p:cNvSpPr txBox="1">
            <a:spLocks noChangeArrowheads="1"/>
          </p:cNvSpPr>
          <p:nvPr/>
        </p:nvSpPr>
        <p:spPr bwMode="auto">
          <a:xfrm>
            <a:off x="3819525" y="3633788"/>
            <a:ext cx="57943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/>
              <a:t>VPL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099692" y="152400"/>
            <a:ext cx="4488654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000" dirty="0"/>
              <a:t>Ascending pathway from contralateral</a:t>
            </a:r>
          </a:p>
          <a:p>
            <a:r>
              <a:rPr lang="en-US" sz="2000" dirty="0"/>
              <a:t>dermatomes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791200" y="3031068"/>
            <a:ext cx="312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909733" y="3217334"/>
            <a:ext cx="3062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11334" y="3285069"/>
            <a:ext cx="2911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70597" y="3437469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40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40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044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404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 Box 14"/>
          <p:cNvSpPr txBox="1">
            <a:spLocks noChangeArrowheads="1"/>
          </p:cNvSpPr>
          <p:nvPr/>
        </p:nvSpPr>
        <p:spPr bwMode="auto">
          <a:xfrm>
            <a:off x="217488" y="5954713"/>
            <a:ext cx="5967412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3° thalamocortical fibers project to layer IV, postcentral g.</a:t>
            </a:r>
          </a:p>
        </p:txBody>
      </p:sp>
      <p:sp>
        <p:nvSpPr>
          <p:cNvPr id="17411" name="Text Box 18"/>
          <p:cNvSpPr txBox="1">
            <a:spLocks noChangeArrowheads="1"/>
          </p:cNvSpPr>
          <p:nvPr/>
        </p:nvSpPr>
        <p:spPr bwMode="auto">
          <a:xfrm>
            <a:off x="263525" y="6610350"/>
            <a:ext cx="5888038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dirty="0"/>
              <a:t>Projections to sensory homunculus specialized for </a:t>
            </a:r>
          </a:p>
          <a:p>
            <a:pPr>
              <a:buFontTx/>
              <a:buChar char="•"/>
            </a:pPr>
            <a:r>
              <a:rPr lang="en-US" sz="2000" dirty="0"/>
              <a:t> precise </a:t>
            </a:r>
            <a:r>
              <a:rPr lang="en-US" sz="2000" dirty="0" err="1"/>
              <a:t>dermatomal</a:t>
            </a:r>
            <a:r>
              <a:rPr lang="en-US" sz="2000" dirty="0"/>
              <a:t> localization of stimulus</a:t>
            </a:r>
          </a:p>
          <a:p>
            <a:pPr>
              <a:buFontTx/>
              <a:buChar char="•"/>
            </a:pPr>
            <a:r>
              <a:rPr lang="en-US" sz="2000" dirty="0"/>
              <a:t> conveying stimulus intensity and duration </a:t>
            </a:r>
          </a:p>
        </p:txBody>
      </p:sp>
      <p:pic>
        <p:nvPicPr>
          <p:cNvPr id="17412" name="HAIN004-006a.sw" descr="HAIN004-006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00" y="747713"/>
            <a:ext cx="5957888" cy="492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3" name="Oval 9"/>
          <p:cNvSpPr>
            <a:spLocks noChangeArrowheads="1"/>
          </p:cNvSpPr>
          <p:nvPr/>
        </p:nvSpPr>
        <p:spPr bwMode="auto">
          <a:xfrm>
            <a:off x="3910013" y="3975100"/>
            <a:ext cx="98425" cy="85725"/>
          </a:xfrm>
          <a:prstGeom prst="ellipse">
            <a:avLst/>
          </a:prstGeom>
          <a:solidFill>
            <a:srgbClr val="12FF2E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414" name="Freeform 10"/>
          <p:cNvSpPr>
            <a:spLocks/>
          </p:cNvSpPr>
          <p:nvPr/>
        </p:nvSpPr>
        <p:spPr bwMode="auto">
          <a:xfrm flipH="1">
            <a:off x="4045791" y="2688816"/>
            <a:ext cx="1614888" cy="1359309"/>
          </a:xfrm>
          <a:custGeom>
            <a:avLst/>
            <a:gdLst>
              <a:gd name="T0" fmla="*/ 1059 w 1059"/>
              <a:gd name="T1" fmla="*/ 769 h 776"/>
              <a:gd name="T2" fmla="*/ 807 w 1059"/>
              <a:gd name="T3" fmla="*/ 724 h 776"/>
              <a:gd name="T4" fmla="*/ 784 w 1059"/>
              <a:gd name="T5" fmla="*/ 457 h 776"/>
              <a:gd name="T6" fmla="*/ 754 w 1059"/>
              <a:gd name="T7" fmla="*/ 152 h 776"/>
              <a:gd name="T8" fmla="*/ 343 w 1059"/>
              <a:gd name="T9" fmla="*/ 91 h 776"/>
              <a:gd name="T10" fmla="*/ 99 w 1059"/>
              <a:gd name="T11" fmla="*/ 76 h 776"/>
              <a:gd name="T12" fmla="*/ 0 w 1059"/>
              <a:gd name="T13" fmla="*/ 0 h 77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059"/>
              <a:gd name="T22" fmla="*/ 0 h 776"/>
              <a:gd name="T23" fmla="*/ 1059 w 1059"/>
              <a:gd name="T24" fmla="*/ 776 h 77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059" h="776">
                <a:moveTo>
                  <a:pt x="1059" y="769"/>
                </a:moveTo>
                <a:cubicBezTo>
                  <a:pt x="956" y="772"/>
                  <a:pt x="853" y="776"/>
                  <a:pt x="807" y="724"/>
                </a:cubicBezTo>
                <a:cubicBezTo>
                  <a:pt x="761" y="672"/>
                  <a:pt x="793" y="552"/>
                  <a:pt x="784" y="457"/>
                </a:cubicBezTo>
                <a:cubicBezTo>
                  <a:pt x="775" y="362"/>
                  <a:pt x="827" y="213"/>
                  <a:pt x="754" y="152"/>
                </a:cubicBezTo>
                <a:cubicBezTo>
                  <a:pt x="681" y="91"/>
                  <a:pt x="452" y="104"/>
                  <a:pt x="343" y="91"/>
                </a:cubicBezTo>
                <a:cubicBezTo>
                  <a:pt x="234" y="78"/>
                  <a:pt x="156" y="91"/>
                  <a:pt x="99" y="76"/>
                </a:cubicBezTo>
                <a:cubicBezTo>
                  <a:pt x="42" y="61"/>
                  <a:pt x="16" y="13"/>
                  <a:pt x="0" y="0"/>
                </a:cubicBezTo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15" name="Text Box 13"/>
          <p:cNvSpPr txBox="1">
            <a:spLocks noChangeArrowheads="1"/>
          </p:cNvSpPr>
          <p:nvPr/>
        </p:nvSpPr>
        <p:spPr bwMode="auto">
          <a:xfrm>
            <a:off x="4497388" y="2984500"/>
            <a:ext cx="3540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3</a:t>
            </a:r>
          </a:p>
        </p:txBody>
      </p:sp>
      <p:sp>
        <p:nvSpPr>
          <p:cNvPr id="17416" name="Freeform 15"/>
          <p:cNvSpPr>
            <a:spLocks/>
          </p:cNvSpPr>
          <p:nvPr/>
        </p:nvSpPr>
        <p:spPr bwMode="auto">
          <a:xfrm>
            <a:off x="5575300" y="2908300"/>
            <a:ext cx="127000" cy="88900"/>
          </a:xfrm>
          <a:custGeom>
            <a:avLst/>
            <a:gdLst>
              <a:gd name="T0" fmla="*/ 0 w 80"/>
              <a:gd name="T1" fmla="*/ 0 h 56"/>
              <a:gd name="T2" fmla="*/ 80 w 80"/>
              <a:gd name="T3" fmla="*/ 56 h 56"/>
              <a:gd name="T4" fmla="*/ 0 60000 65536"/>
              <a:gd name="T5" fmla="*/ 0 60000 65536"/>
              <a:gd name="T6" fmla="*/ 0 w 80"/>
              <a:gd name="T7" fmla="*/ 0 h 56"/>
              <a:gd name="T8" fmla="*/ 80 w 80"/>
              <a:gd name="T9" fmla="*/ 56 h 5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80" h="56">
                <a:moveTo>
                  <a:pt x="0" y="0"/>
                </a:moveTo>
                <a:cubicBezTo>
                  <a:pt x="33" y="22"/>
                  <a:pt x="67" y="44"/>
                  <a:pt x="80" y="56"/>
                </a:cubicBezTo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17" name="Text Box 16"/>
          <p:cNvSpPr txBox="1">
            <a:spLocks noChangeArrowheads="1"/>
          </p:cNvSpPr>
          <p:nvPr/>
        </p:nvSpPr>
        <p:spPr bwMode="auto">
          <a:xfrm>
            <a:off x="5280025" y="501332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L</a:t>
            </a:r>
          </a:p>
        </p:txBody>
      </p:sp>
      <p:sp>
        <p:nvSpPr>
          <p:cNvPr id="17418" name="Text Box 17"/>
          <p:cNvSpPr txBox="1">
            <a:spLocks noChangeArrowheads="1"/>
          </p:cNvSpPr>
          <p:nvPr/>
        </p:nvSpPr>
        <p:spPr bwMode="auto">
          <a:xfrm>
            <a:off x="1825625" y="5064125"/>
            <a:ext cx="40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R</a:t>
            </a:r>
          </a:p>
        </p:txBody>
      </p:sp>
      <p:sp>
        <p:nvSpPr>
          <p:cNvPr id="17419" name="Text Box 19"/>
          <p:cNvSpPr txBox="1">
            <a:spLocks noChangeArrowheads="1"/>
          </p:cNvSpPr>
          <p:nvPr/>
        </p:nvSpPr>
        <p:spPr bwMode="auto">
          <a:xfrm>
            <a:off x="485775" y="263525"/>
            <a:ext cx="6130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Spinothalamic pathway: cortical termination </a:t>
            </a:r>
          </a:p>
        </p:txBody>
      </p:sp>
      <p:sp>
        <p:nvSpPr>
          <p:cNvPr id="2" name="Freeform 1"/>
          <p:cNvSpPr/>
          <p:nvPr/>
        </p:nvSpPr>
        <p:spPr>
          <a:xfrm>
            <a:off x="4562240" y="3462867"/>
            <a:ext cx="52093" cy="499533"/>
          </a:xfrm>
          <a:custGeom>
            <a:avLst/>
            <a:gdLst>
              <a:gd name="connsiteX0" fmla="*/ 52093 w 52093"/>
              <a:gd name="connsiteY0" fmla="*/ 0 h 499533"/>
              <a:gd name="connsiteX1" fmla="*/ 35160 w 52093"/>
              <a:gd name="connsiteY1" fmla="*/ 118533 h 499533"/>
              <a:gd name="connsiteX2" fmla="*/ 26693 w 52093"/>
              <a:gd name="connsiteY2" fmla="*/ 152400 h 499533"/>
              <a:gd name="connsiteX3" fmla="*/ 18227 w 52093"/>
              <a:gd name="connsiteY3" fmla="*/ 177800 h 499533"/>
              <a:gd name="connsiteX4" fmla="*/ 9760 w 52093"/>
              <a:gd name="connsiteY4" fmla="*/ 228600 h 499533"/>
              <a:gd name="connsiteX5" fmla="*/ 1293 w 52093"/>
              <a:gd name="connsiteY5" fmla="*/ 499533 h 499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093" h="499533">
                <a:moveTo>
                  <a:pt x="52093" y="0"/>
                </a:moveTo>
                <a:cubicBezTo>
                  <a:pt x="44697" y="66570"/>
                  <a:pt x="47142" y="64616"/>
                  <a:pt x="35160" y="118533"/>
                </a:cubicBezTo>
                <a:cubicBezTo>
                  <a:pt x="32636" y="129892"/>
                  <a:pt x="29890" y="141211"/>
                  <a:pt x="26693" y="152400"/>
                </a:cubicBezTo>
                <a:cubicBezTo>
                  <a:pt x="24241" y="160981"/>
                  <a:pt x="20163" y="169088"/>
                  <a:pt x="18227" y="177800"/>
                </a:cubicBezTo>
                <a:cubicBezTo>
                  <a:pt x="14503" y="194558"/>
                  <a:pt x="11889" y="211566"/>
                  <a:pt x="9760" y="228600"/>
                </a:cubicBezTo>
                <a:cubicBezTo>
                  <a:pt x="-4885" y="345758"/>
                  <a:pt x="1293" y="349020"/>
                  <a:pt x="1293" y="499533"/>
                </a:cubicBezTo>
              </a:path>
            </a:pathLst>
          </a:custGeom>
          <a:ln w="38100" cmpd="sng">
            <a:solidFill>
              <a:srgbClr val="FF0000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84" charset="-128"/>
            </a:endParaRPr>
          </a:p>
        </p:txBody>
      </p:sp>
      <p:sp>
        <p:nvSpPr>
          <p:cNvPr id="3" name="Freeform 2"/>
          <p:cNvSpPr/>
          <p:nvPr/>
        </p:nvSpPr>
        <p:spPr>
          <a:xfrm>
            <a:off x="4292600" y="3361267"/>
            <a:ext cx="109874" cy="541866"/>
          </a:xfrm>
          <a:custGeom>
            <a:avLst/>
            <a:gdLst>
              <a:gd name="connsiteX0" fmla="*/ 0 w 109874"/>
              <a:gd name="connsiteY0" fmla="*/ 0 h 541866"/>
              <a:gd name="connsiteX1" fmla="*/ 25400 w 109874"/>
              <a:gd name="connsiteY1" fmla="*/ 101600 h 541866"/>
              <a:gd name="connsiteX2" fmla="*/ 42333 w 109874"/>
              <a:gd name="connsiteY2" fmla="*/ 127000 h 541866"/>
              <a:gd name="connsiteX3" fmla="*/ 76200 w 109874"/>
              <a:gd name="connsiteY3" fmla="*/ 211666 h 541866"/>
              <a:gd name="connsiteX4" fmla="*/ 93133 w 109874"/>
              <a:gd name="connsiteY4" fmla="*/ 228600 h 541866"/>
              <a:gd name="connsiteX5" fmla="*/ 93133 w 109874"/>
              <a:gd name="connsiteY5" fmla="*/ 397933 h 541866"/>
              <a:gd name="connsiteX6" fmla="*/ 59267 w 109874"/>
              <a:gd name="connsiteY6" fmla="*/ 448733 h 541866"/>
              <a:gd name="connsiteX7" fmla="*/ 42333 w 109874"/>
              <a:gd name="connsiteY7" fmla="*/ 499533 h 541866"/>
              <a:gd name="connsiteX8" fmla="*/ 33867 w 109874"/>
              <a:gd name="connsiteY8" fmla="*/ 524933 h 541866"/>
              <a:gd name="connsiteX9" fmla="*/ 25400 w 109874"/>
              <a:gd name="connsiteY9" fmla="*/ 541866 h 54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9874" h="541866">
                <a:moveTo>
                  <a:pt x="0" y="0"/>
                </a:moveTo>
                <a:cubicBezTo>
                  <a:pt x="4232" y="25391"/>
                  <a:pt x="10493" y="79239"/>
                  <a:pt x="25400" y="101600"/>
                </a:cubicBezTo>
                <a:cubicBezTo>
                  <a:pt x="31044" y="110067"/>
                  <a:pt x="38200" y="117701"/>
                  <a:pt x="42333" y="127000"/>
                </a:cubicBezTo>
                <a:cubicBezTo>
                  <a:pt x="60691" y="168305"/>
                  <a:pt x="53100" y="177015"/>
                  <a:pt x="76200" y="211666"/>
                </a:cubicBezTo>
                <a:cubicBezTo>
                  <a:pt x="80628" y="218308"/>
                  <a:pt x="87489" y="222955"/>
                  <a:pt x="93133" y="228600"/>
                </a:cubicBezTo>
                <a:cubicBezTo>
                  <a:pt x="114075" y="291423"/>
                  <a:pt x="116793" y="289096"/>
                  <a:pt x="93133" y="397933"/>
                </a:cubicBezTo>
                <a:cubicBezTo>
                  <a:pt x="88810" y="417820"/>
                  <a:pt x="65703" y="429426"/>
                  <a:pt x="59267" y="448733"/>
                </a:cubicBezTo>
                <a:lnTo>
                  <a:pt x="42333" y="499533"/>
                </a:lnTo>
                <a:cubicBezTo>
                  <a:pt x="39511" y="508000"/>
                  <a:pt x="37858" y="516951"/>
                  <a:pt x="33867" y="524933"/>
                </a:cubicBezTo>
                <a:lnTo>
                  <a:pt x="25400" y="541866"/>
                </a:lnTo>
              </a:path>
            </a:pathLst>
          </a:custGeom>
          <a:ln w="38100" cmpd="sng">
            <a:solidFill>
              <a:srgbClr val="FF0000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84" charset="-128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AutoShape 2"/>
          <p:cNvSpPr>
            <a:spLocks noChangeArrowheads="1"/>
          </p:cNvSpPr>
          <p:nvPr/>
        </p:nvSpPr>
        <p:spPr bwMode="auto">
          <a:xfrm>
            <a:off x="2222500" y="1041400"/>
            <a:ext cx="2374900" cy="1460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35" name="AutoShape 3"/>
          <p:cNvSpPr>
            <a:spLocks noChangeArrowheads="1"/>
          </p:cNvSpPr>
          <p:nvPr/>
        </p:nvSpPr>
        <p:spPr bwMode="auto">
          <a:xfrm>
            <a:off x="2197100" y="2503488"/>
            <a:ext cx="2374900" cy="1016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36" name="AutoShape 4"/>
          <p:cNvSpPr>
            <a:spLocks noChangeArrowheads="1"/>
          </p:cNvSpPr>
          <p:nvPr/>
        </p:nvSpPr>
        <p:spPr bwMode="auto">
          <a:xfrm>
            <a:off x="2197100" y="3517900"/>
            <a:ext cx="2374900" cy="736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37" name="AutoShape 5"/>
          <p:cNvSpPr>
            <a:spLocks noChangeArrowheads="1"/>
          </p:cNvSpPr>
          <p:nvPr/>
        </p:nvSpPr>
        <p:spPr bwMode="auto">
          <a:xfrm>
            <a:off x="2209800" y="5562600"/>
            <a:ext cx="2374900" cy="316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38" name="Text Box 6"/>
          <p:cNvSpPr txBox="1">
            <a:spLocks noChangeArrowheads="1"/>
          </p:cNvSpPr>
          <p:nvPr/>
        </p:nvSpPr>
        <p:spPr bwMode="auto">
          <a:xfrm>
            <a:off x="2489200" y="698500"/>
            <a:ext cx="2387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   Right      Left</a:t>
            </a:r>
          </a:p>
        </p:txBody>
      </p:sp>
      <p:sp>
        <p:nvSpPr>
          <p:cNvPr id="18439" name="Text Box 7"/>
          <p:cNvSpPr txBox="1">
            <a:spLocks noChangeArrowheads="1"/>
          </p:cNvSpPr>
          <p:nvPr/>
        </p:nvSpPr>
        <p:spPr bwMode="auto">
          <a:xfrm>
            <a:off x="4610100" y="58420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Spinal cord</a:t>
            </a:r>
          </a:p>
        </p:txBody>
      </p:sp>
      <p:sp>
        <p:nvSpPr>
          <p:cNvPr id="18440" name="Text Box 8"/>
          <p:cNvSpPr txBox="1">
            <a:spLocks noChangeArrowheads="1"/>
          </p:cNvSpPr>
          <p:nvPr/>
        </p:nvSpPr>
        <p:spPr bwMode="auto">
          <a:xfrm>
            <a:off x="1168400" y="50292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medulla</a:t>
            </a:r>
            <a:endParaRPr lang="en-US" sz="1800" b="1"/>
          </a:p>
        </p:txBody>
      </p:sp>
      <p:sp>
        <p:nvSpPr>
          <p:cNvPr id="18441" name="Text Box 9"/>
          <p:cNvSpPr txBox="1">
            <a:spLocks noChangeArrowheads="1"/>
          </p:cNvSpPr>
          <p:nvPr/>
        </p:nvSpPr>
        <p:spPr bwMode="auto">
          <a:xfrm>
            <a:off x="4584700" y="2552700"/>
            <a:ext cx="15113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Thalamus</a:t>
            </a:r>
          </a:p>
        </p:txBody>
      </p:sp>
      <p:sp>
        <p:nvSpPr>
          <p:cNvPr id="18442" name="Text Box 10"/>
          <p:cNvSpPr txBox="1">
            <a:spLocks noChangeArrowheads="1"/>
          </p:cNvSpPr>
          <p:nvPr/>
        </p:nvSpPr>
        <p:spPr bwMode="auto">
          <a:xfrm>
            <a:off x="4597400" y="1104900"/>
            <a:ext cx="1651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Cerebral</a:t>
            </a:r>
          </a:p>
          <a:p>
            <a:r>
              <a:rPr lang="en-US" sz="1800" b="1"/>
              <a:t>cortex</a:t>
            </a:r>
          </a:p>
        </p:txBody>
      </p:sp>
      <p:sp>
        <p:nvSpPr>
          <p:cNvPr id="18443" name="Text Box 12"/>
          <p:cNvSpPr txBox="1">
            <a:spLocks noChangeArrowheads="1"/>
          </p:cNvSpPr>
          <p:nvPr/>
        </p:nvSpPr>
        <p:spPr bwMode="auto">
          <a:xfrm>
            <a:off x="265113" y="215900"/>
            <a:ext cx="64135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800" b="1">
                <a:solidFill>
                  <a:schemeClr val="accent2"/>
                </a:solidFill>
              </a:rPr>
              <a:t>Spinoreticular pathway</a:t>
            </a:r>
          </a:p>
        </p:txBody>
      </p:sp>
      <p:sp>
        <p:nvSpPr>
          <p:cNvPr id="18448" name="Oval 19"/>
          <p:cNvSpPr>
            <a:spLocks noChangeArrowheads="1"/>
          </p:cNvSpPr>
          <p:nvPr/>
        </p:nvSpPr>
        <p:spPr bwMode="auto">
          <a:xfrm>
            <a:off x="4127500" y="7277100"/>
            <a:ext cx="114300" cy="1270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49" name="Freeform 20"/>
          <p:cNvSpPr>
            <a:spLocks/>
          </p:cNvSpPr>
          <p:nvPr/>
        </p:nvSpPr>
        <p:spPr bwMode="auto">
          <a:xfrm>
            <a:off x="3117850" y="3041650"/>
            <a:ext cx="177800" cy="160338"/>
          </a:xfrm>
          <a:custGeom>
            <a:avLst/>
            <a:gdLst>
              <a:gd name="T0" fmla="*/ 0 w 112"/>
              <a:gd name="T1" fmla="*/ 0 h 101"/>
              <a:gd name="T2" fmla="*/ 40 w 112"/>
              <a:gd name="T3" fmla="*/ 96 h 101"/>
              <a:gd name="T4" fmla="*/ 112 w 112"/>
              <a:gd name="T5" fmla="*/ 32 h 101"/>
              <a:gd name="T6" fmla="*/ 0 60000 65536"/>
              <a:gd name="T7" fmla="*/ 0 60000 65536"/>
              <a:gd name="T8" fmla="*/ 0 60000 65536"/>
              <a:gd name="T9" fmla="*/ 0 w 112"/>
              <a:gd name="T10" fmla="*/ 0 h 101"/>
              <a:gd name="T11" fmla="*/ 112 w 112"/>
              <a:gd name="T12" fmla="*/ 101 h 10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12" h="101">
                <a:moveTo>
                  <a:pt x="0" y="0"/>
                </a:moveTo>
                <a:cubicBezTo>
                  <a:pt x="10" y="45"/>
                  <a:pt x="21" y="91"/>
                  <a:pt x="40" y="96"/>
                </a:cubicBezTo>
                <a:cubicBezTo>
                  <a:pt x="59" y="101"/>
                  <a:pt x="85" y="66"/>
                  <a:pt x="112" y="32"/>
                </a:cubicBezTo>
              </a:path>
            </a:pathLst>
          </a:custGeom>
          <a:noFill/>
          <a:ln w="38100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1" name="Text Box 24"/>
          <p:cNvSpPr txBox="1">
            <a:spLocks noChangeArrowheads="1"/>
          </p:cNvSpPr>
          <p:nvPr/>
        </p:nvSpPr>
        <p:spPr bwMode="auto">
          <a:xfrm>
            <a:off x="3801352" y="6794618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2</a:t>
            </a:r>
          </a:p>
        </p:txBody>
      </p:sp>
      <p:sp>
        <p:nvSpPr>
          <p:cNvPr id="18452" name="Oval 26"/>
          <p:cNvSpPr>
            <a:spLocks noChangeArrowheads="1"/>
          </p:cNvSpPr>
          <p:nvPr/>
        </p:nvSpPr>
        <p:spPr bwMode="auto">
          <a:xfrm rot="1974828">
            <a:off x="3289300" y="7048500"/>
            <a:ext cx="203200" cy="381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3" name="Oval 27"/>
          <p:cNvSpPr>
            <a:spLocks noChangeArrowheads="1"/>
          </p:cNvSpPr>
          <p:nvPr/>
        </p:nvSpPr>
        <p:spPr bwMode="auto">
          <a:xfrm>
            <a:off x="2286000" y="5918200"/>
            <a:ext cx="266700" cy="889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4" name="Text Box 29"/>
          <p:cNvSpPr txBox="1">
            <a:spLocks noChangeArrowheads="1"/>
          </p:cNvSpPr>
          <p:nvPr/>
        </p:nvSpPr>
        <p:spPr bwMode="auto">
          <a:xfrm>
            <a:off x="263525" y="7608888"/>
            <a:ext cx="2238375" cy="5905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Ant. white commissure</a:t>
            </a:r>
          </a:p>
          <a:p>
            <a:r>
              <a:rPr lang="en-US" sz="1600"/>
              <a:t>of the spinal cord</a:t>
            </a:r>
          </a:p>
        </p:txBody>
      </p:sp>
      <p:sp>
        <p:nvSpPr>
          <p:cNvPr id="18455" name="Line 30"/>
          <p:cNvSpPr>
            <a:spLocks noChangeShapeType="1"/>
          </p:cNvSpPr>
          <p:nvPr/>
        </p:nvSpPr>
        <p:spPr bwMode="auto">
          <a:xfrm flipV="1">
            <a:off x="2501900" y="7391400"/>
            <a:ext cx="762000" cy="43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6" name="Text Box 32"/>
          <p:cNvSpPr txBox="1">
            <a:spLocks noChangeArrowheads="1"/>
          </p:cNvSpPr>
          <p:nvPr/>
        </p:nvSpPr>
        <p:spPr bwMode="auto">
          <a:xfrm>
            <a:off x="4632325" y="8269288"/>
            <a:ext cx="1346200" cy="346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Lissauer</a:t>
            </a:r>
            <a:r>
              <a:rPr lang="ja-JP" altLang="en-US" sz="1600"/>
              <a:t>’</a:t>
            </a:r>
            <a:r>
              <a:rPr lang="en-US" sz="1600"/>
              <a:t>s tr.</a:t>
            </a:r>
          </a:p>
        </p:txBody>
      </p:sp>
      <p:sp>
        <p:nvSpPr>
          <p:cNvPr id="18457" name="Line 33"/>
          <p:cNvSpPr>
            <a:spLocks noChangeShapeType="1"/>
          </p:cNvSpPr>
          <p:nvPr/>
        </p:nvSpPr>
        <p:spPr bwMode="auto">
          <a:xfrm>
            <a:off x="4356100" y="7531100"/>
            <a:ext cx="635000" cy="736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60" name="Line 36"/>
          <p:cNvSpPr>
            <a:spLocks noChangeShapeType="1"/>
          </p:cNvSpPr>
          <p:nvPr/>
        </p:nvSpPr>
        <p:spPr bwMode="auto">
          <a:xfrm flipH="1">
            <a:off x="1714500" y="5956300"/>
            <a:ext cx="558800" cy="17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61" name="Text Box 37"/>
          <p:cNvSpPr txBox="1">
            <a:spLocks noChangeArrowheads="1"/>
          </p:cNvSpPr>
          <p:nvPr/>
        </p:nvSpPr>
        <p:spPr bwMode="auto">
          <a:xfrm>
            <a:off x="1038225" y="5886450"/>
            <a:ext cx="673100" cy="40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/>
              <a:t>ALS</a:t>
            </a:r>
          </a:p>
        </p:txBody>
      </p:sp>
      <p:sp>
        <p:nvSpPr>
          <p:cNvPr id="18462" name="Text Box 41"/>
          <p:cNvSpPr txBox="1">
            <a:spLocks noChangeArrowheads="1"/>
          </p:cNvSpPr>
          <p:nvPr/>
        </p:nvSpPr>
        <p:spPr bwMode="auto">
          <a:xfrm>
            <a:off x="4645025" y="3367088"/>
            <a:ext cx="2117687" cy="156966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1= DRG</a:t>
            </a:r>
          </a:p>
          <a:p>
            <a:r>
              <a:rPr lang="en-US" sz="1600" dirty="0"/>
              <a:t>2= dorsal horn </a:t>
            </a:r>
          </a:p>
          <a:p>
            <a:r>
              <a:rPr lang="en-US" sz="1600" dirty="0"/>
              <a:t>     projection neuron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3= reticular formation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4= </a:t>
            </a:r>
            <a:r>
              <a:rPr lang="en-US" sz="1600" dirty="0" err="1">
                <a:solidFill>
                  <a:schemeClr val="accent2"/>
                </a:solidFill>
              </a:rPr>
              <a:t>intralminar</a:t>
            </a:r>
            <a:r>
              <a:rPr lang="en-US" sz="1600" dirty="0">
                <a:solidFill>
                  <a:schemeClr val="accent2"/>
                </a:solidFill>
              </a:rPr>
              <a:t> n.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5= cx</a:t>
            </a:r>
            <a:endParaRPr lang="en-US" sz="1600" dirty="0"/>
          </a:p>
        </p:txBody>
      </p:sp>
      <p:sp>
        <p:nvSpPr>
          <p:cNvPr id="18463" name="Text Box 43"/>
          <p:cNvSpPr txBox="1">
            <a:spLocks noChangeArrowheads="1"/>
          </p:cNvSpPr>
          <p:nvPr/>
        </p:nvSpPr>
        <p:spPr bwMode="auto">
          <a:xfrm>
            <a:off x="327025" y="882650"/>
            <a:ext cx="1942284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chemeClr val="accent2"/>
                </a:solidFill>
              </a:rPr>
              <a:t>mediates</a:t>
            </a:r>
            <a:endParaRPr lang="en-US" sz="2000" b="1" dirty="0">
              <a:solidFill>
                <a:schemeClr val="accent2"/>
              </a:solidFill>
            </a:endParaRPr>
          </a:p>
          <a:p>
            <a:pPr>
              <a:buFontTx/>
              <a:buChar char="•"/>
            </a:pPr>
            <a:r>
              <a:rPr lang="en-US" sz="2000" b="1" dirty="0">
                <a:solidFill>
                  <a:schemeClr val="accent2"/>
                </a:solidFill>
              </a:rPr>
              <a:t> arousal </a:t>
            </a:r>
          </a:p>
          <a:p>
            <a:pPr>
              <a:buFontTx/>
              <a:buChar char="•"/>
            </a:pPr>
            <a:r>
              <a:rPr lang="en-US" sz="2000" b="1" dirty="0">
                <a:solidFill>
                  <a:schemeClr val="accent2"/>
                </a:solidFill>
              </a:rPr>
              <a:t> emotion</a:t>
            </a:r>
          </a:p>
          <a:p>
            <a:pPr>
              <a:buFontTx/>
              <a:buChar char="•"/>
            </a:pPr>
            <a:r>
              <a:rPr lang="en-US" sz="2000" b="1" dirty="0">
                <a:solidFill>
                  <a:schemeClr val="accent2"/>
                </a:solidFill>
              </a:rPr>
              <a:t> motivation</a:t>
            </a:r>
          </a:p>
          <a:p>
            <a:r>
              <a:rPr lang="en-US" sz="1800" b="1" dirty="0">
                <a:solidFill>
                  <a:schemeClr val="accent2"/>
                </a:solidFill>
              </a:rPr>
              <a:t>To frontal lobe </a:t>
            </a:r>
          </a:p>
          <a:p>
            <a:r>
              <a:rPr lang="en-US" sz="1800" b="1" dirty="0">
                <a:solidFill>
                  <a:schemeClr val="accent2"/>
                </a:solidFill>
              </a:rPr>
              <a:t>&amp; limbic system</a:t>
            </a:r>
          </a:p>
          <a:p>
            <a:r>
              <a:rPr lang="en-US" sz="1800" b="1" dirty="0">
                <a:solidFill>
                  <a:schemeClr val="accent2"/>
                </a:solidFill>
              </a:rPr>
              <a:t>system</a:t>
            </a:r>
          </a:p>
        </p:txBody>
      </p:sp>
      <p:sp>
        <p:nvSpPr>
          <p:cNvPr id="18464" name="AutoShape 44"/>
          <p:cNvSpPr>
            <a:spLocks noChangeArrowheads="1"/>
          </p:cNvSpPr>
          <p:nvPr/>
        </p:nvSpPr>
        <p:spPr bwMode="auto">
          <a:xfrm>
            <a:off x="2209800" y="4254500"/>
            <a:ext cx="2374900" cy="673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65" name="AutoShape 45"/>
          <p:cNvSpPr>
            <a:spLocks noChangeArrowheads="1"/>
          </p:cNvSpPr>
          <p:nvPr/>
        </p:nvSpPr>
        <p:spPr bwMode="auto">
          <a:xfrm>
            <a:off x="2222500" y="4940300"/>
            <a:ext cx="2374900" cy="62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466" name="Text Box 46"/>
          <p:cNvSpPr txBox="1">
            <a:spLocks noChangeArrowheads="1"/>
          </p:cNvSpPr>
          <p:nvPr/>
        </p:nvSpPr>
        <p:spPr bwMode="auto">
          <a:xfrm>
            <a:off x="1422400" y="44069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pons</a:t>
            </a:r>
            <a:endParaRPr lang="en-US" sz="1800" b="1"/>
          </a:p>
        </p:txBody>
      </p:sp>
      <p:sp>
        <p:nvSpPr>
          <p:cNvPr id="18467" name="Text Box 47"/>
          <p:cNvSpPr txBox="1">
            <a:spLocks noChangeArrowheads="1"/>
          </p:cNvSpPr>
          <p:nvPr/>
        </p:nvSpPr>
        <p:spPr bwMode="auto">
          <a:xfrm>
            <a:off x="1054100" y="37084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midbrain</a:t>
            </a:r>
            <a:endParaRPr lang="en-US" sz="1800" b="1"/>
          </a:p>
        </p:txBody>
      </p:sp>
      <p:sp>
        <p:nvSpPr>
          <p:cNvPr id="18468" name="Freeform 48"/>
          <p:cNvSpPr>
            <a:spLocks/>
          </p:cNvSpPr>
          <p:nvPr/>
        </p:nvSpPr>
        <p:spPr bwMode="auto">
          <a:xfrm>
            <a:off x="2335213" y="5143500"/>
            <a:ext cx="1830387" cy="2357438"/>
          </a:xfrm>
          <a:custGeom>
            <a:avLst/>
            <a:gdLst>
              <a:gd name="T0" fmla="*/ 1153 w 1153"/>
              <a:gd name="T1" fmla="*/ 1376 h 1485"/>
              <a:gd name="T2" fmla="*/ 769 w 1153"/>
              <a:gd name="T3" fmla="*/ 1328 h 1485"/>
              <a:gd name="T4" fmla="*/ 641 w 1153"/>
              <a:gd name="T5" fmla="*/ 1280 h 1485"/>
              <a:gd name="T6" fmla="*/ 97 w 1153"/>
              <a:gd name="T7" fmla="*/ 1272 h 1485"/>
              <a:gd name="T8" fmla="*/ 57 w 1153"/>
              <a:gd name="T9" fmla="*/ 0 h 148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153"/>
              <a:gd name="T16" fmla="*/ 0 h 1485"/>
              <a:gd name="T17" fmla="*/ 1153 w 1153"/>
              <a:gd name="T18" fmla="*/ 1485 h 148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153" h="1485">
                <a:moveTo>
                  <a:pt x="1153" y="1376"/>
                </a:moveTo>
                <a:cubicBezTo>
                  <a:pt x="1003" y="1360"/>
                  <a:pt x="854" y="1344"/>
                  <a:pt x="769" y="1328"/>
                </a:cubicBezTo>
                <a:cubicBezTo>
                  <a:pt x="684" y="1312"/>
                  <a:pt x="753" y="1289"/>
                  <a:pt x="641" y="1280"/>
                </a:cubicBezTo>
                <a:cubicBezTo>
                  <a:pt x="529" y="1271"/>
                  <a:pt x="194" y="1485"/>
                  <a:pt x="97" y="1272"/>
                </a:cubicBezTo>
                <a:cubicBezTo>
                  <a:pt x="0" y="1059"/>
                  <a:pt x="65" y="265"/>
                  <a:pt x="57" y="0"/>
                </a:cubicBezTo>
              </a:path>
            </a:pathLst>
          </a:custGeom>
          <a:noFill/>
          <a:ln w="38100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69" name="Line 53"/>
          <p:cNvSpPr>
            <a:spLocks noChangeShapeType="1"/>
          </p:cNvSpPr>
          <p:nvPr/>
        </p:nvSpPr>
        <p:spPr bwMode="auto">
          <a:xfrm>
            <a:off x="3403600" y="965200"/>
            <a:ext cx="12700" cy="7886700"/>
          </a:xfrm>
          <a:prstGeom prst="line">
            <a:avLst/>
          </a:prstGeom>
          <a:noFill/>
          <a:ln w="2857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70" name="Rectangle 55"/>
          <p:cNvSpPr>
            <a:spLocks noChangeArrowheads="1"/>
          </p:cNvSpPr>
          <p:nvPr/>
        </p:nvSpPr>
        <p:spPr bwMode="auto">
          <a:xfrm>
            <a:off x="3009900" y="4660900"/>
            <a:ext cx="342900" cy="5461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71" name="Freeform 57"/>
          <p:cNvSpPr>
            <a:spLocks/>
          </p:cNvSpPr>
          <p:nvPr/>
        </p:nvSpPr>
        <p:spPr bwMode="auto">
          <a:xfrm>
            <a:off x="2444750" y="4992688"/>
            <a:ext cx="736600" cy="125412"/>
          </a:xfrm>
          <a:custGeom>
            <a:avLst/>
            <a:gdLst>
              <a:gd name="T0" fmla="*/ 0 w 464"/>
              <a:gd name="T1" fmla="*/ 68 h 79"/>
              <a:gd name="T2" fmla="*/ 384 w 464"/>
              <a:gd name="T3" fmla="*/ 7 h 79"/>
              <a:gd name="T4" fmla="*/ 307 w 464"/>
              <a:gd name="T5" fmla="*/ 24 h 79"/>
              <a:gd name="T6" fmla="*/ 464 w 464"/>
              <a:gd name="T7" fmla="*/ 79 h 79"/>
              <a:gd name="T8" fmla="*/ 0 60000 65536"/>
              <a:gd name="T9" fmla="*/ 0 60000 65536"/>
              <a:gd name="T10" fmla="*/ 0 60000 65536"/>
              <a:gd name="T11" fmla="*/ 0 60000 65536"/>
              <a:gd name="T12" fmla="*/ 0 w 464"/>
              <a:gd name="T13" fmla="*/ 0 h 79"/>
              <a:gd name="T14" fmla="*/ 464 w 464"/>
              <a:gd name="T15" fmla="*/ 79 h 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4" h="79">
                <a:moveTo>
                  <a:pt x="0" y="68"/>
                </a:moveTo>
                <a:cubicBezTo>
                  <a:pt x="64" y="58"/>
                  <a:pt x="333" y="14"/>
                  <a:pt x="384" y="7"/>
                </a:cubicBezTo>
                <a:cubicBezTo>
                  <a:pt x="435" y="0"/>
                  <a:pt x="294" y="12"/>
                  <a:pt x="307" y="24"/>
                </a:cubicBezTo>
                <a:cubicBezTo>
                  <a:pt x="320" y="36"/>
                  <a:pt x="431" y="68"/>
                  <a:pt x="464" y="79"/>
                </a:cubicBezTo>
              </a:path>
            </a:pathLst>
          </a:custGeom>
          <a:noFill/>
          <a:ln w="38100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72" name="Freeform 58"/>
          <p:cNvSpPr>
            <a:spLocks/>
          </p:cNvSpPr>
          <p:nvPr/>
        </p:nvSpPr>
        <p:spPr bwMode="auto">
          <a:xfrm>
            <a:off x="2425700" y="4756150"/>
            <a:ext cx="742950" cy="374650"/>
          </a:xfrm>
          <a:custGeom>
            <a:avLst/>
            <a:gdLst>
              <a:gd name="T0" fmla="*/ 0 w 468"/>
              <a:gd name="T1" fmla="*/ 236 h 236"/>
              <a:gd name="T2" fmla="*/ 24 w 468"/>
              <a:gd name="T3" fmla="*/ 172 h 236"/>
              <a:gd name="T4" fmla="*/ 72 w 468"/>
              <a:gd name="T5" fmla="*/ 84 h 236"/>
              <a:gd name="T6" fmla="*/ 176 w 468"/>
              <a:gd name="T7" fmla="*/ 44 h 236"/>
              <a:gd name="T8" fmla="*/ 256 w 468"/>
              <a:gd name="T9" fmla="*/ 28 h 236"/>
              <a:gd name="T10" fmla="*/ 376 w 468"/>
              <a:gd name="T11" fmla="*/ 12 h 236"/>
              <a:gd name="T12" fmla="*/ 464 w 468"/>
              <a:gd name="T13" fmla="*/ 4 h 236"/>
              <a:gd name="T14" fmla="*/ 400 w 468"/>
              <a:gd name="T15" fmla="*/ 12 h 236"/>
              <a:gd name="T16" fmla="*/ 424 w 468"/>
              <a:gd name="T17" fmla="*/ 76 h 2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468"/>
              <a:gd name="T28" fmla="*/ 0 h 236"/>
              <a:gd name="T29" fmla="*/ 468 w 468"/>
              <a:gd name="T30" fmla="*/ 236 h 2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468" h="236">
                <a:moveTo>
                  <a:pt x="0" y="236"/>
                </a:moveTo>
                <a:cubicBezTo>
                  <a:pt x="6" y="216"/>
                  <a:pt x="12" y="197"/>
                  <a:pt x="24" y="172"/>
                </a:cubicBezTo>
                <a:cubicBezTo>
                  <a:pt x="36" y="147"/>
                  <a:pt x="47" y="105"/>
                  <a:pt x="72" y="84"/>
                </a:cubicBezTo>
                <a:cubicBezTo>
                  <a:pt x="97" y="63"/>
                  <a:pt x="145" y="53"/>
                  <a:pt x="176" y="44"/>
                </a:cubicBezTo>
                <a:cubicBezTo>
                  <a:pt x="207" y="35"/>
                  <a:pt x="223" y="33"/>
                  <a:pt x="256" y="28"/>
                </a:cubicBezTo>
                <a:cubicBezTo>
                  <a:pt x="289" y="23"/>
                  <a:pt x="341" y="16"/>
                  <a:pt x="376" y="12"/>
                </a:cubicBezTo>
                <a:cubicBezTo>
                  <a:pt x="411" y="8"/>
                  <a:pt x="460" y="4"/>
                  <a:pt x="464" y="4"/>
                </a:cubicBezTo>
                <a:cubicBezTo>
                  <a:pt x="468" y="4"/>
                  <a:pt x="407" y="0"/>
                  <a:pt x="400" y="12"/>
                </a:cubicBezTo>
                <a:cubicBezTo>
                  <a:pt x="393" y="24"/>
                  <a:pt x="408" y="50"/>
                  <a:pt x="424" y="76"/>
                </a:cubicBezTo>
              </a:path>
            </a:pathLst>
          </a:custGeom>
          <a:noFill/>
          <a:ln w="38100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73" name="Oval 59"/>
          <p:cNvSpPr>
            <a:spLocks noChangeArrowheads="1"/>
          </p:cNvSpPr>
          <p:nvPr/>
        </p:nvSpPr>
        <p:spPr bwMode="auto">
          <a:xfrm>
            <a:off x="3136900" y="4838700"/>
            <a:ext cx="127000" cy="1397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75" name="Freeform 62"/>
          <p:cNvSpPr>
            <a:spLocks/>
          </p:cNvSpPr>
          <p:nvPr/>
        </p:nvSpPr>
        <p:spPr bwMode="auto">
          <a:xfrm>
            <a:off x="3175000" y="3213100"/>
            <a:ext cx="52388" cy="1638300"/>
          </a:xfrm>
          <a:custGeom>
            <a:avLst/>
            <a:gdLst>
              <a:gd name="T0" fmla="*/ 8 w 33"/>
              <a:gd name="T1" fmla="*/ 1032 h 1032"/>
              <a:gd name="T2" fmla="*/ 32 w 33"/>
              <a:gd name="T3" fmla="*/ 664 h 1032"/>
              <a:gd name="T4" fmla="*/ 0 w 33"/>
              <a:gd name="T5" fmla="*/ 0 h 1032"/>
              <a:gd name="T6" fmla="*/ 0 60000 65536"/>
              <a:gd name="T7" fmla="*/ 0 60000 65536"/>
              <a:gd name="T8" fmla="*/ 0 60000 65536"/>
              <a:gd name="T9" fmla="*/ 0 w 33"/>
              <a:gd name="T10" fmla="*/ 0 h 1032"/>
              <a:gd name="T11" fmla="*/ 33 w 33"/>
              <a:gd name="T12" fmla="*/ 1032 h 103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3" h="1032">
                <a:moveTo>
                  <a:pt x="8" y="1032"/>
                </a:moveTo>
                <a:cubicBezTo>
                  <a:pt x="20" y="934"/>
                  <a:pt x="33" y="836"/>
                  <a:pt x="32" y="664"/>
                </a:cubicBezTo>
                <a:cubicBezTo>
                  <a:pt x="31" y="492"/>
                  <a:pt x="5" y="116"/>
                  <a:pt x="0" y="0"/>
                </a:cubicBezTo>
              </a:path>
            </a:pathLst>
          </a:custGeom>
          <a:noFill/>
          <a:ln w="38100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77" name="Oval 64"/>
          <p:cNvSpPr>
            <a:spLocks noChangeArrowheads="1"/>
          </p:cNvSpPr>
          <p:nvPr/>
        </p:nvSpPr>
        <p:spPr bwMode="auto">
          <a:xfrm>
            <a:off x="3149600" y="2921000"/>
            <a:ext cx="1143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478" name="Freeform 65"/>
          <p:cNvSpPr>
            <a:spLocks/>
          </p:cNvSpPr>
          <p:nvPr/>
        </p:nvSpPr>
        <p:spPr bwMode="auto">
          <a:xfrm>
            <a:off x="2465388" y="2019300"/>
            <a:ext cx="777875" cy="901700"/>
          </a:xfrm>
          <a:custGeom>
            <a:avLst/>
            <a:gdLst>
              <a:gd name="T0" fmla="*/ 475 w 490"/>
              <a:gd name="T1" fmla="*/ 568 h 568"/>
              <a:gd name="T2" fmla="*/ 459 w 490"/>
              <a:gd name="T3" fmla="*/ 424 h 568"/>
              <a:gd name="T4" fmla="*/ 291 w 490"/>
              <a:gd name="T5" fmla="*/ 152 h 568"/>
              <a:gd name="T6" fmla="*/ 67 w 490"/>
              <a:gd name="T7" fmla="*/ 72 h 568"/>
              <a:gd name="T8" fmla="*/ 3 w 490"/>
              <a:gd name="T9" fmla="*/ 48 h 568"/>
              <a:gd name="T10" fmla="*/ 83 w 490"/>
              <a:gd name="T11" fmla="*/ 72 h 568"/>
              <a:gd name="T12" fmla="*/ 75 w 490"/>
              <a:gd name="T13" fmla="*/ 0 h 56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90"/>
              <a:gd name="T22" fmla="*/ 0 h 568"/>
              <a:gd name="T23" fmla="*/ 490 w 490"/>
              <a:gd name="T24" fmla="*/ 568 h 568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90" h="568">
                <a:moveTo>
                  <a:pt x="475" y="568"/>
                </a:moveTo>
                <a:cubicBezTo>
                  <a:pt x="482" y="530"/>
                  <a:pt x="490" y="493"/>
                  <a:pt x="459" y="424"/>
                </a:cubicBezTo>
                <a:cubicBezTo>
                  <a:pt x="428" y="355"/>
                  <a:pt x="356" y="211"/>
                  <a:pt x="291" y="152"/>
                </a:cubicBezTo>
                <a:cubicBezTo>
                  <a:pt x="226" y="93"/>
                  <a:pt x="115" y="89"/>
                  <a:pt x="67" y="72"/>
                </a:cubicBezTo>
                <a:cubicBezTo>
                  <a:pt x="19" y="55"/>
                  <a:pt x="0" y="48"/>
                  <a:pt x="3" y="48"/>
                </a:cubicBezTo>
                <a:cubicBezTo>
                  <a:pt x="6" y="48"/>
                  <a:pt x="71" y="80"/>
                  <a:pt x="83" y="72"/>
                </a:cubicBezTo>
                <a:cubicBezTo>
                  <a:pt x="95" y="64"/>
                  <a:pt x="85" y="32"/>
                  <a:pt x="75" y="0"/>
                </a:cubicBezTo>
              </a:path>
            </a:pathLst>
          </a:custGeom>
          <a:noFill/>
          <a:ln w="38100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79" name="Freeform 66"/>
          <p:cNvSpPr>
            <a:spLocks/>
          </p:cNvSpPr>
          <p:nvPr/>
        </p:nvSpPr>
        <p:spPr bwMode="auto">
          <a:xfrm>
            <a:off x="2406650" y="1524000"/>
            <a:ext cx="603250" cy="825500"/>
          </a:xfrm>
          <a:custGeom>
            <a:avLst/>
            <a:gdLst>
              <a:gd name="T0" fmla="*/ 380 w 380"/>
              <a:gd name="T1" fmla="*/ 520 h 520"/>
              <a:gd name="T2" fmla="*/ 212 w 380"/>
              <a:gd name="T3" fmla="*/ 168 h 520"/>
              <a:gd name="T4" fmla="*/ 20 w 380"/>
              <a:gd name="T5" fmla="*/ 48 h 520"/>
              <a:gd name="T6" fmla="*/ 92 w 380"/>
              <a:gd name="T7" fmla="*/ 88 h 520"/>
              <a:gd name="T8" fmla="*/ 92 w 380"/>
              <a:gd name="T9" fmla="*/ 0 h 52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80"/>
              <a:gd name="T16" fmla="*/ 0 h 520"/>
              <a:gd name="T17" fmla="*/ 380 w 380"/>
              <a:gd name="T18" fmla="*/ 520 h 52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80" h="520">
                <a:moveTo>
                  <a:pt x="380" y="520"/>
                </a:moveTo>
                <a:cubicBezTo>
                  <a:pt x="326" y="383"/>
                  <a:pt x="272" y="247"/>
                  <a:pt x="212" y="168"/>
                </a:cubicBezTo>
                <a:cubicBezTo>
                  <a:pt x="152" y="89"/>
                  <a:pt x="40" y="61"/>
                  <a:pt x="20" y="48"/>
                </a:cubicBezTo>
                <a:cubicBezTo>
                  <a:pt x="0" y="35"/>
                  <a:pt x="80" y="96"/>
                  <a:pt x="92" y="88"/>
                </a:cubicBezTo>
                <a:cubicBezTo>
                  <a:pt x="104" y="80"/>
                  <a:pt x="98" y="40"/>
                  <a:pt x="92" y="0"/>
                </a:cubicBezTo>
              </a:path>
            </a:pathLst>
          </a:custGeom>
          <a:noFill/>
          <a:ln w="38100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80" name="Freeform 67"/>
          <p:cNvSpPr>
            <a:spLocks/>
          </p:cNvSpPr>
          <p:nvPr/>
        </p:nvSpPr>
        <p:spPr bwMode="auto">
          <a:xfrm>
            <a:off x="2755900" y="1219200"/>
            <a:ext cx="280988" cy="571500"/>
          </a:xfrm>
          <a:custGeom>
            <a:avLst/>
            <a:gdLst>
              <a:gd name="T0" fmla="*/ 0 w 177"/>
              <a:gd name="T1" fmla="*/ 360 h 360"/>
              <a:gd name="T2" fmla="*/ 80 w 177"/>
              <a:gd name="T3" fmla="*/ 72 h 360"/>
              <a:gd name="T4" fmla="*/ 176 w 177"/>
              <a:gd name="T5" fmla="*/ 48 h 360"/>
              <a:gd name="T6" fmla="*/ 88 w 177"/>
              <a:gd name="T7" fmla="*/ 64 h 360"/>
              <a:gd name="T8" fmla="*/ 64 w 177"/>
              <a:gd name="T9" fmla="*/ 0 h 36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77"/>
              <a:gd name="T16" fmla="*/ 0 h 360"/>
              <a:gd name="T17" fmla="*/ 177 w 177"/>
              <a:gd name="T18" fmla="*/ 360 h 36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77" h="360">
                <a:moveTo>
                  <a:pt x="0" y="360"/>
                </a:moveTo>
                <a:cubicBezTo>
                  <a:pt x="25" y="242"/>
                  <a:pt x="51" y="124"/>
                  <a:pt x="80" y="72"/>
                </a:cubicBezTo>
                <a:cubicBezTo>
                  <a:pt x="109" y="20"/>
                  <a:pt x="175" y="49"/>
                  <a:pt x="176" y="48"/>
                </a:cubicBezTo>
                <a:cubicBezTo>
                  <a:pt x="177" y="47"/>
                  <a:pt x="107" y="72"/>
                  <a:pt x="88" y="64"/>
                </a:cubicBezTo>
                <a:cubicBezTo>
                  <a:pt x="69" y="56"/>
                  <a:pt x="66" y="28"/>
                  <a:pt x="64" y="0"/>
                </a:cubicBezTo>
              </a:path>
            </a:pathLst>
          </a:custGeom>
          <a:noFill/>
          <a:ln w="38100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82" name="Text Box 50"/>
          <p:cNvSpPr txBox="1">
            <a:spLocks noChangeArrowheads="1"/>
          </p:cNvSpPr>
          <p:nvPr/>
        </p:nvSpPr>
        <p:spPr bwMode="auto">
          <a:xfrm>
            <a:off x="2901238" y="4271234"/>
            <a:ext cx="3540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8483" name="Text Box 51"/>
          <p:cNvSpPr txBox="1">
            <a:spLocks noChangeArrowheads="1"/>
          </p:cNvSpPr>
          <p:nvPr/>
        </p:nvSpPr>
        <p:spPr bwMode="auto">
          <a:xfrm>
            <a:off x="2853418" y="2577550"/>
            <a:ext cx="3540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8485" name="Text Box 53"/>
          <p:cNvSpPr txBox="1">
            <a:spLocks noChangeArrowheads="1"/>
          </p:cNvSpPr>
          <p:nvPr/>
        </p:nvSpPr>
        <p:spPr bwMode="auto">
          <a:xfrm>
            <a:off x="5292725" y="7748588"/>
            <a:ext cx="133032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400">
                <a:solidFill>
                  <a:schemeClr val="accent2"/>
                </a:solidFill>
              </a:rPr>
              <a:t>Mainly c-fibers</a:t>
            </a:r>
          </a:p>
        </p:txBody>
      </p:sp>
      <p:sp>
        <p:nvSpPr>
          <p:cNvPr id="18487" name="Oval 55"/>
          <p:cNvSpPr>
            <a:spLocks noChangeArrowheads="1"/>
          </p:cNvSpPr>
          <p:nvPr/>
        </p:nvSpPr>
        <p:spPr bwMode="auto">
          <a:xfrm>
            <a:off x="2806700" y="2336800"/>
            <a:ext cx="381000" cy="101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88" name="Line 56"/>
          <p:cNvSpPr>
            <a:spLocks noChangeShapeType="1"/>
          </p:cNvSpPr>
          <p:nvPr/>
        </p:nvSpPr>
        <p:spPr bwMode="auto">
          <a:xfrm flipH="1">
            <a:off x="1587500" y="2387600"/>
            <a:ext cx="1193800" cy="635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89" name="Text Box 57"/>
          <p:cNvSpPr txBox="1">
            <a:spLocks noChangeArrowheads="1"/>
          </p:cNvSpPr>
          <p:nvPr/>
        </p:nvSpPr>
        <p:spPr bwMode="auto">
          <a:xfrm>
            <a:off x="288925" y="2782888"/>
            <a:ext cx="1489075" cy="527050"/>
          </a:xfrm>
          <a:prstGeom prst="rect">
            <a:avLst/>
          </a:prstGeom>
          <a:solidFill>
            <a:schemeClr val="bg1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400"/>
              <a:t>Ant. limb.</a:t>
            </a:r>
          </a:p>
          <a:p>
            <a:r>
              <a:rPr lang="en-US" sz="1400"/>
              <a:t>internal capsule </a:t>
            </a:r>
          </a:p>
        </p:txBody>
      </p:sp>
      <p:sp>
        <p:nvSpPr>
          <p:cNvPr id="52" name="Freeform 1036"/>
          <p:cNvSpPr>
            <a:spLocks/>
          </p:cNvSpPr>
          <p:nvPr/>
        </p:nvSpPr>
        <p:spPr bwMode="auto">
          <a:xfrm flipV="1">
            <a:off x="4483100" y="7556500"/>
            <a:ext cx="1397000" cy="42863"/>
          </a:xfrm>
          <a:custGeom>
            <a:avLst/>
            <a:gdLst>
              <a:gd name="T0" fmla="*/ 960 w 960"/>
              <a:gd name="T1" fmla="*/ 0 h 8"/>
              <a:gd name="T2" fmla="*/ 0 w 960"/>
              <a:gd name="T3" fmla="*/ 8 h 8"/>
              <a:gd name="T4" fmla="*/ 0 60000 65536"/>
              <a:gd name="T5" fmla="*/ 0 60000 65536"/>
              <a:gd name="T6" fmla="*/ 0 w 960"/>
              <a:gd name="T7" fmla="*/ 0 h 8"/>
              <a:gd name="T8" fmla="*/ 960 w 960"/>
              <a:gd name="T9" fmla="*/ 8 h 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960" h="8">
                <a:moveTo>
                  <a:pt x="960" y="0"/>
                </a:moveTo>
                <a:cubicBezTo>
                  <a:pt x="562" y="4"/>
                  <a:pt x="164" y="8"/>
                  <a:pt x="0" y="8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" name="Oval 1037"/>
          <p:cNvSpPr>
            <a:spLocks noChangeArrowheads="1"/>
          </p:cNvSpPr>
          <p:nvPr/>
        </p:nvSpPr>
        <p:spPr bwMode="auto">
          <a:xfrm>
            <a:off x="5270500" y="7213600"/>
            <a:ext cx="152400" cy="1397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Line 1038"/>
          <p:cNvSpPr>
            <a:spLocks noChangeShapeType="1"/>
          </p:cNvSpPr>
          <p:nvPr/>
        </p:nvSpPr>
        <p:spPr bwMode="auto">
          <a:xfrm>
            <a:off x="5334000" y="7327900"/>
            <a:ext cx="0" cy="241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Line 1039"/>
          <p:cNvSpPr>
            <a:spLocks noChangeShapeType="1"/>
          </p:cNvSpPr>
          <p:nvPr/>
        </p:nvSpPr>
        <p:spPr bwMode="auto">
          <a:xfrm flipV="1">
            <a:off x="4470400" y="7366000"/>
            <a:ext cx="0" cy="190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Line 1040"/>
          <p:cNvSpPr>
            <a:spLocks noChangeShapeType="1"/>
          </p:cNvSpPr>
          <p:nvPr/>
        </p:nvSpPr>
        <p:spPr bwMode="auto">
          <a:xfrm flipH="1">
            <a:off x="4318000" y="7366000"/>
            <a:ext cx="152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1041"/>
          <p:cNvSpPr>
            <a:spLocks/>
          </p:cNvSpPr>
          <p:nvPr/>
        </p:nvSpPr>
        <p:spPr bwMode="auto">
          <a:xfrm>
            <a:off x="4267200" y="7239000"/>
            <a:ext cx="63500" cy="190500"/>
          </a:xfrm>
          <a:custGeom>
            <a:avLst/>
            <a:gdLst>
              <a:gd name="T0" fmla="*/ 0 w 40"/>
              <a:gd name="T1" fmla="*/ 0 h 120"/>
              <a:gd name="T2" fmla="*/ 40 w 40"/>
              <a:gd name="T3" fmla="*/ 80 h 120"/>
              <a:gd name="T4" fmla="*/ 0 w 40"/>
              <a:gd name="T5" fmla="*/ 120 h 120"/>
              <a:gd name="T6" fmla="*/ 0 60000 65536"/>
              <a:gd name="T7" fmla="*/ 0 60000 65536"/>
              <a:gd name="T8" fmla="*/ 0 60000 65536"/>
              <a:gd name="T9" fmla="*/ 0 w 40"/>
              <a:gd name="T10" fmla="*/ 0 h 120"/>
              <a:gd name="T11" fmla="*/ 40 w 40"/>
              <a:gd name="T12" fmla="*/ 120 h 12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0" h="120">
                <a:moveTo>
                  <a:pt x="0" y="0"/>
                </a:moveTo>
                <a:cubicBezTo>
                  <a:pt x="20" y="30"/>
                  <a:pt x="40" y="60"/>
                  <a:pt x="40" y="80"/>
                </a:cubicBezTo>
                <a:cubicBezTo>
                  <a:pt x="40" y="100"/>
                  <a:pt x="20" y="110"/>
                  <a:pt x="0" y="12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Oval 1042"/>
          <p:cNvSpPr>
            <a:spLocks noChangeArrowheads="1"/>
          </p:cNvSpPr>
          <p:nvPr/>
        </p:nvSpPr>
        <p:spPr bwMode="auto">
          <a:xfrm>
            <a:off x="4127500" y="7277100"/>
            <a:ext cx="114300" cy="1270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Oval 1054"/>
          <p:cNvSpPr>
            <a:spLocks noChangeArrowheads="1"/>
          </p:cNvSpPr>
          <p:nvPr/>
        </p:nvSpPr>
        <p:spPr bwMode="auto">
          <a:xfrm rot="20382145">
            <a:off x="4281488" y="7413625"/>
            <a:ext cx="300037" cy="7937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HAIN005-011a" descr="HAIN005-011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71513" y="-381000"/>
            <a:ext cx="6731001" cy="440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Text Box 6"/>
          <p:cNvSpPr txBox="1">
            <a:spLocks noChangeArrowheads="1"/>
          </p:cNvSpPr>
          <p:nvPr/>
        </p:nvSpPr>
        <p:spPr bwMode="auto">
          <a:xfrm>
            <a:off x="161925" y="3595688"/>
            <a:ext cx="1250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medulla</a:t>
            </a:r>
          </a:p>
        </p:txBody>
      </p:sp>
      <p:sp>
        <p:nvSpPr>
          <p:cNvPr id="19460" name="Text Box 18"/>
          <p:cNvSpPr txBox="1">
            <a:spLocks noChangeArrowheads="1"/>
          </p:cNvSpPr>
          <p:nvPr/>
        </p:nvSpPr>
        <p:spPr bwMode="auto">
          <a:xfrm>
            <a:off x="5445125" y="2967038"/>
            <a:ext cx="673100" cy="406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/>
              <a:t>ALS</a:t>
            </a:r>
          </a:p>
        </p:txBody>
      </p:sp>
      <p:sp>
        <p:nvSpPr>
          <p:cNvPr id="19461" name="Line 19"/>
          <p:cNvSpPr>
            <a:spLocks noChangeShapeType="1"/>
          </p:cNvSpPr>
          <p:nvPr/>
        </p:nvSpPr>
        <p:spPr bwMode="auto">
          <a:xfrm>
            <a:off x="5094288" y="2503488"/>
            <a:ext cx="350837" cy="4635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2" name="Freeform 20"/>
          <p:cNvSpPr>
            <a:spLocks/>
          </p:cNvSpPr>
          <p:nvPr/>
        </p:nvSpPr>
        <p:spPr bwMode="auto">
          <a:xfrm>
            <a:off x="5748338" y="1920875"/>
            <a:ext cx="512762" cy="468313"/>
          </a:xfrm>
          <a:custGeom>
            <a:avLst/>
            <a:gdLst>
              <a:gd name="T0" fmla="*/ 193 w 323"/>
              <a:gd name="T1" fmla="*/ 8 h 295"/>
              <a:gd name="T2" fmla="*/ 107 w 323"/>
              <a:gd name="T3" fmla="*/ 62 h 295"/>
              <a:gd name="T4" fmla="*/ 44 w 323"/>
              <a:gd name="T5" fmla="*/ 149 h 295"/>
              <a:gd name="T6" fmla="*/ 13 w 323"/>
              <a:gd name="T7" fmla="*/ 212 h 295"/>
              <a:gd name="T8" fmla="*/ 122 w 323"/>
              <a:gd name="T9" fmla="*/ 290 h 295"/>
              <a:gd name="T10" fmla="*/ 240 w 323"/>
              <a:gd name="T11" fmla="*/ 180 h 295"/>
              <a:gd name="T12" fmla="*/ 311 w 323"/>
              <a:gd name="T13" fmla="*/ 102 h 295"/>
              <a:gd name="T14" fmla="*/ 311 w 323"/>
              <a:gd name="T15" fmla="*/ 47 h 295"/>
              <a:gd name="T16" fmla="*/ 248 w 323"/>
              <a:gd name="T17" fmla="*/ 15 h 295"/>
              <a:gd name="T18" fmla="*/ 193 w 323"/>
              <a:gd name="T19" fmla="*/ 8 h 295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323"/>
              <a:gd name="T31" fmla="*/ 0 h 295"/>
              <a:gd name="T32" fmla="*/ 323 w 323"/>
              <a:gd name="T33" fmla="*/ 295 h 295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323" h="295">
                <a:moveTo>
                  <a:pt x="193" y="8"/>
                </a:moveTo>
                <a:cubicBezTo>
                  <a:pt x="170" y="16"/>
                  <a:pt x="132" y="38"/>
                  <a:pt x="107" y="62"/>
                </a:cubicBezTo>
                <a:cubicBezTo>
                  <a:pt x="82" y="86"/>
                  <a:pt x="60" y="124"/>
                  <a:pt x="44" y="149"/>
                </a:cubicBezTo>
                <a:cubicBezTo>
                  <a:pt x="28" y="174"/>
                  <a:pt x="0" y="189"/>
                  <a:pt x="13" y="212"/>
                </a:cubicBezTo>
                <a:cubicBezTo>
                  <a:pt x="26" y="235"/>
                  <a:pt x="84" y="295"/>
                  <a:pt x="122" y="290"/>
                </a:cubicBezTo>
                <a:cubicBezTo>
                  <a:pt x="160" y="285"/>
                  <a:pt x="209" y="211"/>
                  <a:pt x="240" y="180"/>
                </a:cubicBezTo>
                <a:cubicBezTo>
                  <a:pt x="271" y="149"/>
                  <a:pt x="299" y="124"/>
                  <a:pt x="311" y="102"/>
                </a:cubicBezTo>
                <a:cubicBezTo>
                  <a:pt x="323" y="80"/>
                  <a:pt x="321" y="61"/>
                  <a:pt x="311" y="47"/>
                </a:cubicBezTo>
                <a:cubicBezTo>
                  <a:pt x="301" y="33"/>
                  <a:pt x="268" y="20"/>
                  <a:pt x="248" y="15"/>
                </a:cubicBezTo>
                <a:cubicBezTo>
                  <a:pt x="228" y="10"/>
                  <a:pt x="216" y="0"/>
                  <a:pt x="193" y="8"/>
                </a:cubicBezTo>
                <a:close/>
              </a:path>
            </a:pathLst>
          </a:custGeom>
          <a:noFill/>
          <a:ln w="28575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3" name="Text Box 27"/>
          <p:cNvSpPr txBox="1">
            <a:spLocks noChangeArrowheads="1"/>
          </p:cNvSpPr>
          <p:nvPr/>
        </p:nvSpPr>
        <p:spPr bwMode="auto">
          <a:xfrm>
            <a:off x="3717925" y="1779588"/>
            <a:ext cx="103187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reticular </a:t>
            </a:r>
          </a:p>
          <a:p>
            <a:r>
              <a:rPr lang="en-US" sz="1600"/>
              <a:t>formation</a:t>
            </a:r>
          </a:p>
        </p:txBody>
      </p:sp>
      <p:sp>
        <p:nvSpPr>
          <p:cNvPr id="19464" name="Text Box 30"/>
          <p:cNvSpPr txBox="1">
            <a:spLocks noChangeArrowheads="1"/>
          </p:cNvSpPr>
          <p:nvPr/>
        </p:nvSpPr>
        <p:spPr bwMode="auto">
          <a:xfrm>
            <a:off x="2232025" y="187325"/>
            <a:ext cx="23526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spinoreticular tr.</a:t>
            </a:r>
          </a:p>
        </p:txBody>
      </p:sp>
      <p:pic>
        <p:nvPicPr>
          <p:cNvPr id="19465" name="HAIN005-011b" descr="HAIN005-011b">
            <a:hlinkClick r:id="" action="ppaction://media"/>
          </p:cNvPr>
          <p:cNvPicPr>
            <a:picLocks noRot="1" noChangeAspect="1" noChangeArrowheads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313" y="4262438"/>
            <a:ext cx="5529262" cy="347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6" name="Freeform 5"/>
          <p:cNvSpPr>
            <a:spLocks/>
          </p:cNvSpPr>
          <p:nvPr/>
        </p:nvSpPr>
        <p:spPr bwMode="auto">
          <a:xfrm>
            <a:off x="5260975" y="5842000"/>
            <a:ext cx="298450" cy="363538"/>
          </a:xfrm>
          <a:custGeom>
            <a:avLst/>
            <a:gdLst>
              <a:gd name="T0" fmla="*/ 216 w 231"/>
              <a:gd name="T1" fmla="*/ 10 h 286"/>
              <a:gd name="T2" fmla="*/ 137 w 231"/>
              <a:gd name="T3" fmla="*/ 53 h 286"/>
              <a:gd name="T4" fmla="*/ 57 w 231"/>
              <a:gd name="T5" fmla="*/ 141 h 286"/>
              <a:gd name="T6" fmla="*/ 1 w 231"/>
              <a:gd name="T7" fmla="*/ 213 h 286"/>
              <a:gd name="T8" fmla="*/ 51 w 231"/>
              <a:gd name="T9" fmla="*/ 269 h 286"/>
              <a:gd name="T10" fmla="*/ 185 w 231"/>
              <a:gd name="T11" fmla="*/ 112 h 286"/>
              <a:gd name="T12" fmla="*/ 216 w 231"/>
              <a:gd name="T13" fmla="*/ 10 h 28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1"/>
              <a:gd name="T22" fmla="*/ 0 h 286"/>
              <a:gd name="T23" fmla="*/ 231 w 231"/>
              <a:gd name="T24" fmla="*/ 286 h 28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1" h="286">
                <a:moveTo>
                  <a:pt x="216" y="10"/>
                </a:moveTo>
                <a:cubicBezTo>
                  <a:pt x="208" y="0"/>
                  <a:pt x="163" y="31"/>
                  <a:pt x="137" y="53"/>
                </a:cubicBezTo>
                <a:cubicBezTo>
                  <a:pt x="111" y="75"/>
                  <a:pt x="80" y="114"/>
                  <a:pt x="57" y="141"/>
                </a:cubicBezTo>
                <a:cubicBezTo>
                  <a:pt x="34" y="168"/>
                  <a:pt x="2" y="192"/>
                  <a:pt x="1" y="213"/>
                </a:cubicBezTo>
                <a:cubicBezTo>
                  <a:pt x="0" y="234"/>
                  <a:pt x="20" y="286"/>
                  <a:pt x="51" y="269"/>
                </a:cubicBezTo>
                <a:cubicBezTo>
                  <a:pt x="82" y="252"/>
                  <a:pt x="156" y="151"/>
                  <a:pt x="185" y="112"/>
                </a:cubicBezTo>
                <a:cubicBezTo>
                  <a:pt x="214" y="73"/>
                  <a:pt x="231" y="24"/>
                  <a:pt x="216" y="10"/>
                </a:cubicBezTo>
                <a:close/>
              </a:path>
            </a:pathLst>
          </a:custGeom>
          <a:noFill/>
          <a:ln w="38100">
            <a:solidFill>
              <a:srgbClr val="BCFB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7" name="Line 10"/>
          <p:cNvSpPr>
            <a:spLocks noChangeShapeType="1"/>
          </p:cNvSpPr>
          <p:nvPr/>
        </p:nvSpPr>
        <p:spPr bwMode="auto">
          <a:xfrm>
            <a:off x="5519738" y="6154738"/>
            <a:ext cx="254000" cy="3190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8" name="Text Box 12"/>
          <p:cNvSpPr txBox="1">
            <a:spLocks noChangeArrowheads="1"/>
          </p:cNvSpPr>
          <p:nvPr/>
        </p:nvSpPr>
        <p:spPr bwMode="auto">
          <a:xfrm>
            <a:off x="5495925" y="6473825"/>
            <a:ext cx="72548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VSCT</a:t>
            </a:r>
          </a:p>
        </p:txBody>
      </p:sp>
      <p:sp>
        <p:nvSpPr>
          <p:cNvPr id="19469" name="Text Box 15"/>
          <p:cNvSpPr txBox="1">
            <a:spLocks noChangeArrowheads="1"/>
          </p:cNvSpPr>
          <p:nvPr/>
        </p:nvSpPr>
        <p:spPr bwMode="auto">
          <a:xfrm>
            <a:off x="5105400" y="4867275"/>
            <a:ext cx="8953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>
                <a:solidFill>
                  <a:schemeClr val="bg1"/>
                </a:solidFill>
              </a:rPr>
              <a:t>Inf. CB </a:t>
            </a:r>
          </a:p>
          <a:p>
            <a:r>
              <a:rPr lang="en-US" sz="1600" b="1">
                <a:solidFill>
                  <a:schemeClr val="bg1"/>
                </a:solidFill>
              </a:rPr>
              <a:t>ped.</a:t>
            </a:r>
          </a:p>
        </p:txBody>
      </p:sp>
      <p:sp>
        <p:nvSpPr>
          <p:cNvPr id="19470" name="Freeform 23"/>
          <p:cNvSpPr>
            <a:spLocks/>
          </p:cNvSpPr>
          <p:nvPr/>
        </p:nvSpPr>
        <p:spPr bwMode="auto">
          <a:xfrm>
            <a:off x="5032375" y="5808663"/>
            <a:ext cx="392113" cy="320675"/>
          </a:xfrm>
          <a:custGeom>
            <a:avLst/>
            <a:gdLst>
              <a:gd name="T0" fmla="*/ 251 w 304"/>
              <a:gd name="T1" fmla="*/ 120 h 253"/>
              <a:gd name="T2" fmla="*/ 291 w 304"/>
              <a:gd name="T3" fmla="*/ 40 h 253"/>
              <a:gd name="T4" fmla="*/ 171 w 304"/>
              <a:gd name="T5" fmla="*/ 8 h 253"/>
              <a:gd name="T6" fmla="*/ 59 w 304"/>
              <a:gd name="T7" fmla="*/ 88 h 253"/>
              <a:gd name="T8" fmla="*/ 3 w 304"/>
              <a:gd name="T9" fmla="*/ 184 h 253"/>
              <a:gd name="T10" fmla="*/ 75 w 304"/>
              <a:gd name="T11" fmla="*/ 248 h 253"/>
              <a:gd name="T12" fmla="*/ 139 w 304"/>
              <a:gd name="T13" fmla="*/ 216 h 253"/>
              <a:gd name="T14" fmla="*/ 195 w 304"/>
              <a:gd name="T15" fmla="*/ 192 h 25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304"/>
              <a:gd name="T25" fmla="*/ 0 h 253"/>
              <a:gd name="T26" fmla="*/ 304 w 304"/>
              <a:gd name="T27" fmla="*/ 253 h 253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304" h="253">
                <a:moveTo>
                  <a:pt x="251" y="120"/>
                </a:moveTo>
                <a:cubicBezTo>
                  <a:pt x="277" y="89"/>
                  <a:pt x="304" y="59"/>
                  <a:pt x="291" y="40"/>
                </a:cubicBezTo>
                <a:cubicBezTo>
                  <a:pt x="278" y="21"/>
                  <a:pt x="210" y="0"/>
                  <a:pt x="171" y="8"/>
                </a:cubicBezTo>
                <a:cubicBezTo>
                  <a:pt x="132" y="16"/>
                  <a:pt x="87" y="59"/>
                  <a:pt x="59" y="88"/>
                </a:cubicBezTo>
                <a:cubicBezTo>
                  <a:pt x="31" y="117"/>
                  <a:pt x="0" y="157"/>
                  <a:pt x="3" y="184"/>
                </a:cubicBezTo>
                <a:cubicBezTo>
                  <a:pt x="6" y="211"/>
                  <a:pt x="52" y="243"/>
                  <a:pt x="75" y="248"/>
                </a:cubicBezTo>
                <a:cubicBezTo>
                  <a:pt x="98" y="253"/>
                  <a:pt x="119" y="225"/>
                  <a:pt x="139" y="216"/>
                </a:cubicBezTo>
                <a:cubicBezTo>
                  <a:pt x="159" y="207"/>
                  <a:pt x="186" y="196"/>
                  <a:pt x="195" y="192"/>
                </a:cubicBezTo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1" name="Freeform 25"/>
          <p:cNvSpPr>
            <a:spLocks/>
          </p:cNvSpPr>
          <p:nvPr/>
        </p:nvSpPr>
        <p:spPr bwMode="auto">
          <a:xfrm>
            <a:off x="4121150" y="5686425"/>
            <a:ext cx="1069975" cy="274638"/>
          </a:xfrm>
          <a:custGeom>
            <a:avLst/>
            <a:gdLst>
              <a:gd name="T0" fmla="*/ 832 w 832"/>
              <a:gd name="T1" fmla="*/ 216 h 216"/>
              <a:gd name="T2" fmla="*/ 776 w 832"/>
              <a:gd name="T3" fmla="*/ 128 h 216"/>
              <a:gd name="T4" fmla="*/ 552 w 832"/>
              <a:gd name="T5" fmla="*/ 88 h 216"/>
              <a:gd name="T6" fmla="*/ 264 w 832"/>
              <a:gd name="T7" fmla="*/ 32 h 216"/>
              <a:gd name="T8" fmla="*/ 96 w 832"/>
              <a:gd name="T9" fmla="*/ 0 h 216"/>
              <a:gd name="T10" fmla="*/ 0 w 832"/>
              <a:gd name="T11" fmla="*/ 32 h 216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832"/>
              <a:gd name="T19" fmla="*/ 0 h 216"/>
              <a:gd name="T20" fmla="*/ 832 w 832"/>
              <a:gd name="T21" fmla="*/ 216 h 21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832" h="216">
                <a:moveTo>
                  <a:pt x="832" y="216"/>
                </a:moveTo>
                <a:cubicBezTo>
                  <a:pt x="827" y="182"/>
                  <a:pt x="823" y="149"/>
                  <a:pt x="776" y="128"/>
                </a:cubicBezTo>
                <a:cubicBezTo>
                  <a:pt x="729" y="107"/>
                  <a:pt x="637" y="104"/>
                  <a:pt x="552" y="88"/>
                </a:cubicBezTo>
                <a:cubicBezTo>
                  <a:pt x="467" y="72"/>
                  <a:pt x="340" y="47"/>
                  <a:pt x="264" y="32"/>
                </a:cubicBezTo>
                <a:cubicBezTo>
                  <a:pt x="188" y="17"/>
                  <a:pt x="140" y="0"/>
                  <a:pt x="96" y="0"/>
                </a:cubicBezTo>
                <a:cubicBezTo>
                  <a:pt x="52" y="0"/>
                  <a:pt x="26" y="16"/>
                  <a:pt x="0" y="32"/>
                </a:cubicBezTo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2" name="Freeform 26"/>
          <p:cNvSpPr>
            <a:spLocks/>
          </p:cNvSpPr>
          <p:nvPr/>
        </p:nvSpPr>
        <p:spPr bwMode="auto">
          <a:xfrm>
            <a:off x="4171950" y="5564188"/>
            <a:ext cx="71438" cy="122237"/>
          </a:xfrm>
          <a:custGeom>
            <a:avLst/>
            <a:gdLst>
              <a:gd name="T0" fmla="*/ 0 w 56"/>
              <a:gd name="T1" fmla="*/ 0 h 96"/>
              <a:gd name="T2" fmla="*/ 56 w 56"/>
              <a:gd name="T3" fmla="*/ 96 h 96"/>
              <a:gd name="T4" fmla="*/ 0 60000 65536"/>
              <a:gd name="T5" fmla="*/ 0 60000 65536"/>
              <a:gd name="T6" fmla="*/ 0 w 56"/>
              <a:gd name="T7" fmla="*/ 0 h 96"/>
              <a:gd name="T8" fmla="*/ 56 w 56"/>
              <a:gd name="T9" fmla="*/ 96 h 9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6" h="96">
                <a:moveTo>
                  <a:pt x="0" y="0"/>
                </a:moveTo>
                <a:cubicBezTo>
                  <a:pt x="0" y="0"/>
                  <a:pt x="28" y="48"/>
                  <a:pt x="56" y="96"/>
                </a:cubicBezTo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3" name="Text Box 31"/>
          <p:cNvSpPr txBox="1">
            <a:spLocks noChangeArrowheads="1"/>
          </p:cNvSpPr>
          <p:nvPr/>
        </p:nvSpPr>
        <p:spPr bwMode="auto">
          <a:xfrm>
            <a:off x="4498975" y="540067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>
                <a:solidFill>
                  <a:srgbClr val="12FF2E"/>
                </a:solidFill>
              </a:rPr>
              <a:t>2</a:t>
            </a:r>
          </a:p>
        </p:txBody>
      </p:sp>
      <p:sp>
        <p:nvSpPr>
          <p:cNvPr id="19474" name="Line 32"/>
          <p:cNvSpPr>
            <a:spLocks noChangeShapeType="1"/>
          </p:cNvSpPr>
          <p:nvPr/>
        </p:nvSpPr>
        <p:spPr bwMode="auto">
          <a:xfrm>
            <a:off x="5180013" y="6143625"/>
            <a:ext cx="339725" cy="831850"/>
          </a:xfrm>
          <a:prstGeom prst="line">
            <a:avLst/>
          </a:prstGeom>
          <a:noFill/>
          <a:ln w="38100">
            <a:solidFill>
              <a:srgbClr val="12FF2E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5" name="Text Box 33"/>
          <p:cNvSpPr txBox="1">
            <a:spLocks noChangeArrowheads="1"/>
          </p:cNvSpPr>
          <p:nvPr/>
        </p:nvSpPr>
        <p:spPr bwMode="auto">
          <a:xfrm>
            <a:off x="5334000" y="6996113"/>
            <a:ext cx="644525" cy="395287"/>
          </a:xfrm>
          <a:prstGeom prst="rect">
            <a:avLst/>
          </a:prstGeom>
          <a:noFill/>
          <a:ln w="28575">
            <a:solidFill>
              <a:srgbClr val="12FF2E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ALS</a:t>
            </a:r>
          </a:p>
        </p:txBody>
      </p:sp>
      <p:sp>
        <p:nvSpPr>
          <p:cNvPr id="19476" name="Oval 34"/>
          <p:cNvSpPr>
            <a:spLocks noChangeArrowheads="1"/>
          </p:cNvSpPr>
          <p:nvPr/>
        </p:nvSpPr>
        <p:spPr bwMode="auto">
          <a:xfrm>
            <a:off x="3903663" y="5494338"/>
            <a:ext cx="206375" cy="182562"/>
          </a:xfrm>
          <a:prstGeom prst="ellipse">
            <a:avLst/>
          </a:prstGeom>
          <a:solidFill>
            <a:srgbClr val="FF6505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477" name="Line 35"/>
          <p:cNvSpPr>
            <a:spLocks noChangeShapeType="1"/>
          </p:cNvSpPr>
          <p:nvPr/>
        </p:nvSpPr>
        <p:spPr bwMode="auto">
          <a:xfrm flipV="1">
            <a:off x="4006850" y="4794250"/>
            <a:ext cx="0" cy="730250"/>
          </a:xfrm>
          <a:prstGeom prst="line">
            <a:avLst/>
          </a:prstGeom>
          <a:noFill/>
          <a:ln w="57150">
            <a:solidFill>
              <a:srgbClr val="FF6505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8" name="Text Box 36"/>
          <p:cNvSpPr txBox="1">
            <a:spLocks noChangeArrowheads="1"/>
          </p:cNvSpPr>
          <p:nvPr/>
        </p:nvSpPr>
        <p:spPr bwMode="auto">
          <a:xfrm>
            <a:off x="3392488" y="4354513"/>
            <a:ext cx="1139825" cy="395287"/>
          </a:xfrm>
          <a:prstGeom prst="rect">
            <a:avLst/>
          </a:prstGeom>
          <a:solidFill>
            <a:schemeClr val="bg1"/>
          </a:solidFill>
          <a:ln w="28575">
            <a:solidFill>
              <a:srgbClr val="FF6505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thalamus</a:t>
            </a:r>
          </a:p>
        </p:txBody>
      </p:sp>
      <p:sp>
        <p:nvSpPr>
          <p:cNvPr id="19479" name="Line 37"/>
          <p:cNvSpPr>
            <a:spLocks noChangeShapeType="1"/>
          </p:cNvSpPr>
          <p:nvPr/>
        </p:nvSpPr>
        <p:spPr bwMode="auto">
          <a:xfrm flipH="1">
            <a:off x="4254500" y="5778500"/>
            <a:ext cx="266700" cy="658813"/>
          </a:xfrm>
          <a:prstGeom prst="line">
            <a:avLst/>
          </a:prstGeom>
          <a:noFill/>
          <a:ln w="57150">
            <a:solidFill>
              <a:schemeClr val="bg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382" name="Text Box 38"/>
          <p:cNvSpPr txBox="1">
            <a:spLocks noChangeArrowheads="1"/>
          </p:cNvSpPr>
          <p:nvPr/>
        </p:nvSpPr>
        <p:spPr bwMode="auto">
          <a:xfrm>
            <a:off x="4056063" y="4964113"/>
            <a:ext cx="35583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FF6505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3</a:t>
            </a:r>
          </a:p>
        </p:txBody>
      </p:sp>
      <p:sp>
        <p:nvSpPr>
          <p:cNvPr id="19481" name="Text Box 40"/>
          <p:cNvSpPr txBox="1">
            <a:spLocks noChangeArrowheads="1"/>
          </p:cNvSpPr>
          <p:nvPr/>
        </p:nvSpPr>
        <p:spPr bwMode="auto">
          <a:xfrm>
            <a:off x="428625" y="7713663"/>
            <a:ext cx="605894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 dirty="0" err="1">
                <a:solidFill>
                  <a:schemeClr val="accent2"/>
                </a:solidFill>
              </a:rPr>
              <a:t>Spinoreticular</a:t>
            </a:r>
            <a:r>
              <a:rPr lang="en-US" sz="1800" b="1" dirty="0">
                <a:solidFill>
                  <a:schemeClr val="accent2"/>
                </a:solidFill>
              </a:rPr>
              <a:t> fibers project into Reticular Formation, </a:t>
            </a:r>
          </a:p>
          <a:p>
            <a:r>
              <a:rPr lang="en-US" sz="1800" b="1" dirty="0">
                <a:solidFill>
                  <a:schemeClr val="accent2"/>
                </a:solidFill>
              </a:rPr>
              <a:t>where synaptic networks link pain to cranial motor </a:t>
            </a:r>
          </a:p>
          <a:p>
            <a:r>
              <a:rPr lang="en-US" sz="1800" b="1" dirty="0">
                <a:solidFill>
                  <a:schemeClr val="accent2"/>
                </a:solidFill>
              </a:rPr>
              <a:t>programs for: </a:t>
            </a:r>
            <a:r>
              <a:rPr lang="en-US" sz="1600" dirty="0">
                <a:solidFill>
                  <a:schemeClr val="accent2"/>
                </a:solidFill>
              </a:rPr>
              <a:t> grimace, phonation, movement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73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73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346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734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1" name="HAIN005-030b.sw" descr="HAIN005-030b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8" y="1371600"/>
            <a:ext cx="6767512" cy="480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Text Box 20"/>
          <p:cNvSpPr txBox="1">
            <a:spLocks noChangeArrowheads="1"/>
          </p:cNvSpPr>
          <p:nvPr/>
        </p:nvSpPr>
        <p:spPr bwMode="auto">
          <a:xfrm>
            <a:off x="339440" y="417549"/>
            <a:ext cx="632737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 err="1">
                <a:solidFill>
                  <a:schemeClr val="accent2"/>
                </a:solidFill>
              </a:rPr>
              <a:t>Reticulothalamic</a:t>
            </a:r>
            <a:r>
              <a:rPr lang="en-US" dirty="0">
                <a:solidFill>
                  <a:schemeClr val="accent2"/>
                </a:solidFill>
              </a:rPr>
              <a:t> fibers project to </a:t>
            </a:r>
            <a:r>
              <a:rPr lang="en-US" dirty="0" err="1">
                <a:solidFill>
                  <a:schemeClr val="accent2"/>
                </a:solidFill>
              </a:rPr>
              <a:t>intralaminar</a:t>
            </a:r>
            <a:endParaRPr lang="en-US" dirty="0">
              <a:solidFill>
                <a:schemeClr val="accent2"/>
              </a:solidFill>
            </a:endParaRPr>
          </a:p>
          <a:p>
            <a:r>
              <a:rPr lang="en-US" dirty="0">
                <a:solidFill>
                  <a:schemeClr val="accent2"/>
                </a:solidFill>
              </a:rPr>
              <a:t>thalamic nuclei, e.g. </a:t>
            </a:r>
            <a:r>
              <a:rPr lang="en-US" dirty="0" err="1">
                <a:solidFill>
                  <a:schemeClr val="accent2"/>
                </a:solidFill>
              </a:rPr>
              <a:t>centromedian</a:t>
            </a:r>
            <a:r>
              <a:rPr lang="en-US" dirty="0">
                <a:solidFill>
                  <a:schemeClr val="accent2"/>
                </a:solidFill>
              </a:rPr>
              <a:t> n. (CM) </a:t>
            </a:r>
          </a:p>
        </p:txBody>
      </p:sp>
      <p:sp>
        <p:nvSpPr>
          <p:cNvPr id="20484" name="Freeform 17"/>
          <p:cNvSpPr>
            <a:spLocks/>
          </p:cNvSpPr>
          <p:nvPr/>
        </p:nvSpPr>
        <p:spPr bwMode="auto">
          <a:xfrm>
            <a:off x="5164138" y="2501900"/>
            <a:ext cx="1079500" cy="931863"/>
          </a:xfrm>
          <a:custGeom>
            <a:avLst/>
            <a:gdLst>
              <a:gd name="T0" fmla="*/ 11 w 680"/>
              <a:gd name="T1" fmla="*/ 432 h 587"/>
              <a:gd name="T2" fmla="*/ 91 w 680"/>
              <a:gd name="T3" fmla="*/ 512 h 587"/>
              <a:gd name="T4" fmla="*/ 235 w 680"/>
              <a:gd name="T5" fmla="*/ 464 h 587"/>
              <a:gd name="T6" fmla="*/ 299 w 680"/>
              <a:gd name="T7" fmla="*/ 480 h 587"/>
              <a:gd name="T8" fmla="*/ 235 w 680"/>
              <a:gd name="T9" fmla="*/ 576 h 587"/>
              <a:gd name="T10" fmla="*/ 427 w 680"/>
              <a:gd name="T11" fmla="*/ 416 h 587"/>
              <a:gd name="T12" fmla="*/ 603 w 680"/>
              <a:gd name="T13" fmla="*/ 288 h 587"/>
              <a:gd name="T14" fmla="*/ 659 w 680"/>
              <a:gd name="T15" fmla="*/ 120 h 587"/>
              <a:gd name="T16" fmla="*/ 475 w 680"/>
              <a:gd name="T17" fmla="*/ 8 h 587"/>
              <a:gd name="T18" fmla="*/ 251 w 680"/>
              <a:gd name="T19" fmla="*/ 168 h 587"/>
              <a:gd name="T20" fmla="*/ 123 w 680"/>
              <a:gd name="T21" fmla="*/ 248 h 587"/>
              <a:gd name="T22" fmla="*/ 27 w 680"/>
              <a:gd name="T23" fmla="*/ 368 h 587"/>
              <a:gd name="T24" fmla="*/ 11 w 680"/>
              <a:gd name="T25" fmla="*/ 432 h 587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680"/>
              <a:gd name="T40" fmla="*/ 0 h 587"/>
              <a:gd name="T41" fmla="*/ 680 w 680"/>
              <a:gd name="T42" fmla="*/ 587 h 587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680" h="587">
                <a:moveTo>
                  <a:pt x="11" y="432"/>
                </a:moveTo>
                <a:cubicBezTo>
                  <a:pt x="22" y="456"/>
                  <a:pt x="54" y="507"/>
                  <a:pt x="91" y="512"/>
                </a:cubicBezTo>
                <a:cubicBezTo>
                  <a:pt x="128" y="517"/>
                  <a:pt x="200" y="469"/>
                  <a:pt x="235" y="464"/>
                </a:cubicBezTo>
                <a:cubicBezTo>
                  <a:pt x="270" y="459"/>
                  <a:pt x="299" y="461"/>
                  <a:pt x="299" y="480"/>
                </a:cubicBezTo>
                <a:cubicBezTo>
                  <a:pt x="299" y="499"/>
                  <a:pt x="214" y="587"/>
                  <a:pt x="235" y="576"/>
                </a:cubicBezTo>
                <a:cubicBezTo>
                  <a:pt x="256" y="565"/>
                  <a:pt x="366" y="464"/>
                  <a:pt x="427" y="416"/>
                </a:cubicBezTo>
                <a:cubicBezTo>
                  <a:pt x="488" y="368"/>
                  <a:pt x="564" y="337"/>
                  <a:pt x="603" y="288"/>
                </a:cubicBezTo>
                <a:cubicBezTo>
                  <a:pt x="642" y="239"/>
                  <a:pt x="680" y="167"/>
                  <a:pt x="659" y="120"/>
                </a:cubicBezTo>
                <a:cubicBezTo>
                  <a:pt x="638" y="73"/>
                  <a:pt x="543" y="0"/>
                  <a:pt x="475" y="8"/>
                </a:cubicBezTo>
                <a:cubicBezTo>
                  <a:pt x="407" y="16"/>
                  <a:pt x="310" y="128"/>
                  <a:pt x="251" y="168"/>
                </a:cubicBezTo>
                <a:cubicBezTo>
                  <a:pt x="192" y="208"/>
                  <a:pt x="160" y="215"/>
                  <a:pt x="123" y="248"/>
                </a:cubicBezTo>
                <a:cubicBezTo>
                  <a:pt x="86" y="281"/>
                  <a:pt x="51" y="332"/>
                  <a:pt x="27" y="368"/>
                </a:cubicBezTo>
                <a:cubicBezTo>
                  <a:pt x="3" y="404"/>
                  <a:pt x="0" y="408"/>
                  <a:pt x="11" y="432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17" name="Text Box 21"/>
          <p:cNvSpPr txBox="1">
            <a:spLocks noChangeArrowheads="1"/>
          </p:cNvSpPr>
          <p:nvPr/>
        </p:nvSpPr>
        <p:spPr bwMode="auto">
          <a:xfrm>
            <a:off x="5381625" y="2795588"/>
            <a:ext cx="579438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VPL</a:t>
            </a:r>
          </a:p>
        </p:txBody>
      </p:sp>
      <p:sp>
        <p:nvSpPr>
          <p:cNvPr id="20486" name="Line 24"/>
          <p:cNvSpPr>
            <a:spLocks noChangeShapeType="1"/>
          </p:cNvSpPr>
          <p:nvPr/>
        </p:nvSpPr>
        <p:spPr bwMode="auto">
          <a:xfrm flipV="1">
            <a:off x="4610100" y="3225800"/>
            <a:ext cx="12700" cy="1295400"/>
          </a:xfrm>
          <a:prstGeom prst="line">
            <a:avLst/>
          </a:prstGeom>
          <a:noFill/>
          <a:ln w="57150">
            <a:solidFill>
              <a:srgbClr val="FF650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7" name="Freeform 26"/>
          <p:cNvSpPr>
            <a:spLocks/>
          </p:cNvSpPr>
          <p:nvPr/>
        </p:nvSpPr>
        <p:spPr bwMode="auto">
          <a:xfrm>
            <a:off x="4508500" y="3073400"/>
            <a:ext cx="266700" cy="211138"/>
          </a:xfrm>
          <a:custGeom>
            <a:avLst/>
            <a:gdLst>
              <a:gd name="T0" fmla="*/ 0 w 168"/>
              <a:gd name="T1" fmla="*/ 0 h 133"/>
              <a:gd name="T2" fmla="*/ 64 w 168"/>
              <a:gd name="T3" fmla="*/ 128 h 133"/>
              <a:gd name="T4" fmla="*/ 168 w 168"/>
              <a:gd name="T5" fmla="*/ 32 h 133"/>
              <a:gd name="T6" fmla="*/ 0 60000 65536"/>
              <a:gd name="T7" fmla="*/ 0 60000 65536"/>
              <a:gd name="T8" fmla="*/ 0 60000 65536"/>
              <a:gd name="T9" fmla="*/ 0 w 168"/>
              <a:gd name="T10" fmla="*/ 0 h 133"/>
              <a:gd name="T11" fmla="*/ 168 w 168"/>
              <a:gd name="T12" fmla="*/ 133 h 13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68" h="133">
                <a:moveTo>
                  <a:pt x="0" y="0"/>
                </a:moveTo>
                <a:cubicBezTo>
                  <a:pt x="18" y="61"/>
                  <a:pt x="36" y="123"/>
                  <a:pt x="64" y="128"/>
                </a:cubicBezTo>
                <a:cubicBezTo>
                  <a:pt x="92" y="133"/>
                  <a:pt x="130" y="82"/>
                  <a:pt x="168" y="32"/>
                </a:cubicBezTo>
              </a:path>
            </a:pathLst>
          </a:custGeom>
          <a:noFill/>
          <a:ln w="38100">
            <a:solidFill>
              <a:srgbClr val="FF6505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8" name="Text Box 27"/>
          <p:cNvSpPr txBox="1">
            <a:spLocks noChangeArrowheads="1"/>
          </p:cNvSpPr>
          <p:nvPr/>
        </p:nvSpPr>
        <p:spPr bwMode="auto">
          <a:xfrm>
            <a:off x="4098925" y="4535488"/>
            <a:ext cx="2154238" cy="374650"/>
          </a:xfrm>
          <a:prstGeom prst="rect">
            <a:avLst/>
          </a:prstGeom>
          <a:solidFill>
            <a:schemeClr val="bg1"/>
          </a:solidFill>
          <a:ln w="38100">
            <a:solidFill>
              <a:srgbClr val="FF6505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medullary/pontine RF</a:t>
            </a:r>
          </a:p>
        </p:txBody>
      </p:sp>
      <p:sp>
        <p:nvSpPr>
          <p:cNvPr id="20489" name="Freeform 34"/>
          <p:cNvSpPr>
            <a:spLocks/>
          </p:cNvSpPr>
          <p:nvPr/>
        </p:nvSpPr>
        <p:spPr bwMode="auto">
          <a:xfrm flipH="1">
            <a:off x="4643438" y="2082800"/>
            <a:ext cx="42862" cy="812800"/>
          </a:xfrm>
          <a:custGeom>
            <a:avLst/>
            <a:gdLst>
              <a:gd name="T0" fmla="*/ 0 w 432"/>
              <a:gd name="T1" fmla="*/ 808 h 808"/>
              <a:gd name="T2" fmla="*/ 64 w 432"/>
              <a:gd name="T3" fmla="*/ 416 h 808"/>
              <a:gd name="T4" fmla="*/ 128 w 432"/>
              <a:gd name="T5" fmla="*/ 296 h 808"/>
              <a:gd name="T6" fmla="*/ 352 w 432"/>
              <a:gd name="T7" fmla="*/ 104 h 808"/>
              <a:gd name="T8" fmla="*/ 432 w 432"/>
              <a:gd name="T9" fmla="*/ 0 h 80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32"/>
              <a:gd name="T16" fmla="*/ 0 h 808"/>
              <a:gd name="T17" fmla="*/ 432 w 432"/>
              <a:gd name="T18" fmla="*/ 808 h 80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32" h="808">
                <a:moveTo>
                  <a:pt x="0" y="808"/>
                </a:moveTo>
                <a:cubicBezTo>
                  <a:pt x="21" y="654"/>
                  <a:pt x="43" y="501"/>
                  <a:pt x="64" y="416"/>
                </a:cubicBezTo>
                <a:cubicBezTo>
                  <a:pt x="85" y="331"/>
                  <a:pt x="80" y="348"/>
                  <a:pt x="128" y="296"/>
                </a:cubicBezTo>
                <a:cubicBezTo>
                  <a:pt x="176" y="244"/>
                  <a:pt x="301" y="153"/>
                  <a:pt x="352" y="104"/>
                </a:cubicBezTo>
                <a:cubicBezTo>
                  <a:pt x="403" y="55"/>
                  <a:pt x="417" y="27"/>
                  <a:pt x="432" y="0"/>
                </a:cubicBezTo>
              </a:path>
            </a:pathLst>
          </a:custGeom>
          <a:noFill/>
          <a:ln w="57150">
            <a:solidFill>
              <a:srgbClr val="44F0FF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0" name="Text Box 35"/>
          <p:cNvSpPr txBox="1">
            <a:spLocks noChangeArrowheads="1"/>
          </p:cNvSpPr>
          <p:nvPr/>
        </p:nvSpPr>
        <p:spPr bwMode="auto">
          <a:xfrm>
            <a:off x="3269345" y="1703388"/>
            <a:ext cx="2450410" cy="338554"/>
          </a:xfrm>
          <a:prstGeom prst="rect">
            <a:avLst/>
          </a:prstGeom>
          <a:solidFill>
            <a:srgbClr val="44F0FF"/>
          </a:solidFill>
          <a:ln w="38100">
            <a:solidFill>
              <a:schemeClr val="accent2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To diffuse cortical targets</a:t>
            </a:r>
          </a:p>
        </p:txBody>
      </p:sp>
      <p:sp>
        <p:nvSpPr>
          <p:cNvPr id="20491" name="Text Box 36"/>
          <p:cNvSpPr txBox="1">
            <a:spLocks noChangeArrowheads="1"/>
          </p:cNvSpPr>
          <p:nvPr/>
        </p:nvSpPr>
        <p:spPr bwMode="auto">
          <a:xfrm>
            <a:off x="4683125" y="381952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>
                <a:solidFill>
                  <a:srgbClr val="FF6505"/>
                </a:solidFill>
              </a:rPr>
              <a:t>3</a:t>
            </a:r>
          </a:p>
        </p:txBody>
      </p:sp>
      <p:sp>
        <p:nvSpPr>
          <p:cNvPr id="20492" name="Text Box 37"/>
          <p:cNvSpPr txBox="1">
            <a:spLocks noChangeArrowheads="1"/>
          </p:cNvSpPr>
          <p:nvPr/>
        </p:nvSpPr>
        <p:spPr bwMode="auto">
          <a:xfrm>
            <a:off x="2079625" y="2833688"/>
            <a:ext cx="5000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 dirty="0">
                <a:solidFill>
                  <a:srgbClr val="44F0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CM</a:t>
            </a:r>
          </a:p>
        </p:txBody>
      </p:sp>
      <p:sp>
        <p:nvSpPr>
          <p:cNvPr id="20493" name="Text Box 38"/>
          <p:cNvSpPr txBox="1">
            <a:spLocks noChangeArrowheads="1"/>
          </p:cNvSpPr>
          <p:nvPr/>
        </p:nvSpPr>
        <p:spPr bwMode="auto">
          <a:xfrm>
            <a:off x="4721225" y="229552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44F0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4</a:t>
            </a:r>
          </a:p>
        </p:txBody>
      </p:sp>
      <p:sp>
        <p:nvSpPr>
          <p:cNvPr id="20494" name="Text Box 40"/>
          <p:cNvSpPr txBox="1">
            <a:spLocks noChangeArrowheads="1"/>
          </p:cNvSpPr>
          <p:nvPr/>
        </p:nvSpPr>
        <p:spPr bwMode="auto">
          <a:xfrm>
            <a:off x="157163" y="6189663"/>
            <a:ext cx="6536565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 sz="2000" dirty="0"/>
          </a:p>
          <a:p>
            <a:r>
              <a:rPr lang="en-US" sz="2000" b="1" dirty="0" err="1">
                <a:solidFill>
                  <a:schemeClr val="accent2"/>
                </a:solidFill>
              </a:rPr>
              <a:t>Thalamocortical</a:t>
            </a:r>
            <a:r>
              <a:rPr lang="en-US" sz="2000" b="1" dirty="0">
                <a:solidFill>
                  <a:schemeClr val="accent2"/>
                </a:solidFill>
              </a:rPr>
              <a:t> projections from CM in turn project</a:t>
            </a:r>
          </a:p>
          <a:p>
            <a:r>
              <a:rPr lang="en-US" sz="2000" b="1" dirty="0">
                <a:solidFill>
                  <a:schemeClr val="accent2"/>
                </a:solidFill>
              </a:rPr>
              <a:t>to structures mediating pain-associated responses:</a:t>
            </a:r>
          </a:p>
          <a:p>
            <a:r>
              <a:rPr lang="en-US" sz="2000" dirty="0">
                <a:solidFill>
                  <a:schemeClr val="accent2"/>
                </a:solidFill>
              </a:rPr>
              <a:t>  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amygdala (fear)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hypothalamus (fight-or-flight)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ant. cingulate cx &amp; ant. insula (misery index, mood)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frontal lobe – language cx, prefrontal cortex </a:t>
            </a:r>
          </a:p>
          <a:p>
            <a:r>
              <a:rPr lang="en-US" sz="2000" dirty="0">
                <a:solidFill>
                  <a:schemeClr val="accent2"/>
                </a:solidFill>
              </a:rPr>
              <a:t>      (@!!**#!, avoidance, judgment)</a:t>
            </a:r>
            <a:endParaRPr lang="en-US" sz="2000" dirty="0"/>
          </a:p>
        </p:txBody>
      </p:sp>
      <p:sp>
        <p:nvSpPr>
          <p:cNvPr id="20495" name="Freeform 42"/>
          <p:cNvSpPr>
            <a:spLocks/>
          </p:cNvSpPr>
          <p:nvPr/>
        </p:nvSpPr>
        <p:spPr bwMode="auto">
          <a:xfrm flipH="1">
            <a:off x="4211638" y="2235200"/>
            <a:ext cx="398462" cy="711200"/>
          </a:xfrm>
          <a:custGeom>
            <a:avLst/>
            <a:gdLst>
              <a:gd name="T0" fmla="*/ 0 w 432"/>
              <a:gd name="T1" fmla="*/ 808 h 808"/>
              <a:gd name="T2" fmla="*/ 64 w 432"/>
              <a:gd name="T3" fmla="*/ 416 h 808"/>
              <a:gd name="T4" fmla="*/ 128 w 432"/>
              <a:gd name="T5" fmla="*/ 296 h 808"/>
              <a:gd name="T6" fmla="*/ 352 w 432"/>
              <a:gd name="T7" fmla="*/ 104 h 808"/>
              <a:gd name="T8" fmla="*/ 432 w 432"/>
              <a:gd name="T9" fmla="*/ 0 h 80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32"/>
              <a:gd name="T16" fmla="*/ 0 h 808"/>
              <a:gd name="T17" fmla="*/ 432 w 432"/>
              <a:gd name="T18" fmla="*/ 808 h 80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32" h="808">
                <a:moveTo>
                  <a:pt x="0" y="808"/>
                </a:moveTo>
                <a:cubicBezTo>
                  <a:pt x="21" y="654"/>
                  <a:pt x="43" y="501"/>
                  <a:pt x="64" y="416"/>
                </a:cubicBezTo>
                <a:cubicBezTo>
                  <a:pt x="85" y="331"/>
                  <a:pt x="80" y="348"/>
                  <a:pt x="128" y="296"/>
                </a:cubicBezTo>
                <a:cubicBezTo>
                  <a:pt x="176" y="244"/>
                  <a:pt x="301" y="153"/>
                  <a:pt x="352" y="104"/>
                </a:cubicBezTo>
                <a:cubicBezTo>
                  <a:pt x="403" y="55"/>
                  <a:pt x="417" y="27"/>
                  <a:pt x="432" y="0"/>
                </a:cubicBezTo>
              </a:path>
            </a:pathLst>
          </a:custGeom>
          <a:noFill/>
          <a:ln w="57150">
            <a:solidFill>
              <a:srgbClr val="44F0FF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6" name="Oval 44"/>
          <p:cNvSpPr>
            <a:spLocks noChangeArrowheads="1"/>
          </p:cNvSpPr>
          <p:nvPr/>
        </p:nvSpPr>
        <p:spPr bwMode="auto">
          <a:xfrm>
            <a:off x="4584700" y="2844800"/>
            <a:ext cx="165100" cy="177800"/>
          </a:xfrm>
          <a:prstGeom prst="ellipse">
            <a:avLst/>
          </a:prstGeom>
          <a:solidFill>
            <a:srgbClr val="44F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Oval 1"/>
          <p:cNvSpPr/>
          <p:nvPr/>
        </p:nvSpPr>
        <p:spPr bwMode="auto">
          <a:xfrm>
            <a:off x="1823846" y="2607744"/>
            <a:ext cx="999738" cy="918791"/>
          </a:xfrm>
          <a:prstGeom prst="ellipse">
            <a:avLst/>
          </a:prstGeom>
          <a:noFill/>
          <a:ln w="28575" cap="flat" cmpd="sng" algn="ctr">
            <a:solidFill>
              <a:srgbClr val="44F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8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970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970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701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9701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3" descr="Blum07-07-0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813" y="1803400"/>
            <a:ext cx="6276975" cy="437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7" name="Text Box 4"/>
          <p:cNvSpPr txBox="1">
            <a:spLocks noChangeArrowheads="1"/>
          </p:cNvSpPr>
          <p:nvPr/>
        </p:nvSpPr>
        <p:spPr bwMode="auto">
          <a:xfrm>
            <a:off x="501902" y="612073"/>
            <a:ext cx="583600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Location of the </a:t>
            </a:r>
            <a:r>
              <a:rPr lang="en-US" dirty="0" err="1"/>
              <a:t>intralaminar</a:t>
            </a:r>
            <a:r>
              <a:rPr lang="en-US" dirty="0"/>
              <a:t> nuclei </a:t>
            </a:r>
            <a:r>
              <a:rPr lang="en-US" dirty="0" err="1"/>
              <a:t>vs</a:t>
            </a:r>
            <a:r>
              <a:rPr lang="en-US" dirty="0"/>
              <a:t> VPL</a:t>
            </a:r>
          </a:p>
        </p:txBody>
      </p:sp>
      <p:sp>
        <p:nvSpPr>
          <p:cNvPr id="21508" name="Line 7"/>
          <p:cNvSpPr>
            <a:spLocks noChangeShapeType="1"/>
          </p:cNvSpPr>
          <p:nvPr/>
        </p:nvSpPr>
        <p:spPr bwMode="auto">
          <a:xfrm flipH="1">
            <a:off x="3022600" y="2463800"/>
            <a:ext cx="266700" cy="368300"/>
          </a:xfrm>
          <a:prstGeom prst="line">
            <a:avLst/>
          </a:prstGeom>
          <a:noFill/>
          <a:ln w="5715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09" name="Line 8"/>
          <p:cNvSpPr>
            <a:spLocks noChangeShapeType="1"/>
          </p:cNvSpPr>
          <p:nvPr/>
        </p:nvSpPr>
        <p:spPr bwMode="auto">
          <a:xfrm flipH="1">
            <a:off x="3365500" y="2717800"/>
            <a:ext cx="266700" cy="368300"/>
          </a:xfrm>
          <a:prstGeom prst="line">
            <a:avLst/>
          </a:prstGeom>
          <a:noFill/>
          <a:ln w="5715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0" name="Line 9"/>
          <p:cNvSpPr>
            <a:spLocks noChangeShapeType="1"/>
          </p:cNvSpPr>
          <p:nvPr/>
        </p:nvSpPr>
        <p:spPr bwMode="auto">
          <a:xfrm flipV="1">
            <a:off x="2857500" y="3073400"/>
            <a:ext cx="152400" cy="381000"/>
          </a:xfrm>
          <a:prstGeom prst="line">
            <a:avLst/>
          </a:prstGeom>
          <a:noFill/>
          <a:ln w="5715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4"/>
          <p:cNvSpPr txBox="1">
            <a:spLocks noChangeArrowheads="1"/>
          </p:cNvSpPr>
          <p:nvPr/>
        </p:nvSpPr>
        <p:spPr bwMode="auto">
          <a:xfrm>
            <a:off x="471488" y="97651"/>
            <a:ext cx="43688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Anterolateral system</a:t>
            </a:r>
            <a:endParaRPr lang="en-US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100" name="Rectangle 10"/>
          <p:cNvSpPr>
            <a:spLocks noChangeArrowheads="1"/>
          </p:cNvSpPr>
          <p:nvPr/>
        </p:nvSpPr>
        <p:spPr bwMode="auto">
          <a:xfrm>
            <a:off x="581025" y="952423"/>
            <a:ext cx="6051550" cy="5109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en-US" sz="1800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Modalities</a:t>
            </a:r>
            <a:endParaRPr lang="en-US" sz="1800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 pain</a:t>
            </a:r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- test by pin-prick  </a:t>
            </a:r>
          </a:p>
          <a:p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 </a:t>
            </a:r>
            <a:r>
              <a:rPr lang="en-US" sz="1800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temperature</a:t>
            </a:r>
            <a:endParaRPr lang="en-US" sz="1800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 </a:t>
            </a:r>
            <a:r>
              <a:rPr lang="en-US" sz="1800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crude touch</a:t>
            </a:r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, itch, tickle, sexual sensation</a:t>
            </a:r>
          </a:p>
          <a:p>
            <a:pPr>
              <a:buFontTx/>
              <a:buChar char="•"/>
            </a:pPr>
            <a:endParaRPr lang="en-US" sz="1800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Sensitivity to Pin-prick</a:t>
            </a:r>
            <a:r>
              <a:rPr lang="en-US" sz="1800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tests for analgesia/</a:t>
            </a:r>
            <a:r>
              <a:rPr lang="en-US" sz="1800" dirty="0" err="1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hypalgesia</a:t>
            </a:r>
            <a:r>
              <a:rPr lang="en-US" sz="1800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/ </a:t>
            </a:r>
            <a:r>
              <a:rPr lang="en-US" sz="1800" dirty="0" err="1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hypoalgesia</a:t>
            </a:r>
            <a:r>
              <a:rPr lang="en-US" sz="1800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in dermatomes; more precise than fine touch</a:t>
            </a:r>
          </a:p>
          <a:p>
            <a:endParaRPr lang="en-US" altLang="ja-JP" sz="1800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ja-JP" altLang="en-US" sz="1800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spinal level</a:t>
            </a:r>
            <a:r>
              <a:rPr lang="ja-JP" altLang="en-US" sz="1800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  <a:r>
              <a:rPr lang="en-US" sz="1800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in cord lesions= </a:t>
            </a:r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lowest dermatome with</a:t>
            </a:r>
          </a:p>
          <a:p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1800" u="sng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intact </a:t>
            </a:r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sensation to pin-prick</a:t>
            </a:r>
          </a:p>
          <a:p>
            <a:endParaRPr lang="en-US" sz="1800" b="1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buFontTx/>
              <a:buChar char="•"/>
            </a:pPr>
            <a:endParaRPr lang="en-US" sz="1800" b="1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endParaRPr lang="en-US" sz="1800" b="1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endParaRPr lang="en-US" sz="1800" b="1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endParaRPr lang="en-US" sz="1800" b="1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endParaRPr lang="en-US" sz="1800" b="1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sz="2000" b="1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101" name="Text Box 11"/>
          <p:cNvSpPr txBox="1">
            <a:spLocks noChangeArrowheads="1"/>
          </p:cNvSpPr>
          <p:nvPr/>
        </p:nvSpPr>
        <p:spPr bwMode="auto">
          <a:xfrm>
            <a:off x="568325" y="4452318"/>
            <a:ext cx="6060749" cy="5262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1</a:t>
            </a:r>
            <a:r>
              <a:rPr lang="en-US" sz="1800" b="1" baseline="30000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st</a:t>
            </a:r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order afferents</a:t>
            </a:r>
            <a:r>
              <a:rPr lang="en-US" sz="1800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</a:p>
          <a:p>
            <a:pPr>
              <a:buFontTx/>
              <a:buChar char="•"/>
            </a:pPr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C-fibers - slow pain </a:t>
            </a:r>
          </a:p>
          <a:p>
            <a:pPr>
              <a:buFontTx/>
              <a:buChar char="•"/>
            </a:pPr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A-</a:t>
            </a:r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sym typeface="Symbol" charset="0"/>
              </a:rPr>
              <a:t>delta</a:t>
            </a:r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fibers - fast pain </a:t>
            </a:r>
          </a:p>
          <a:p>
            <a:pPr>
              <a:buFontTx/>
              <a:buChar char="•"/>
            </a:pPr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 synapse in dorsal horn gray matter</a:t>
            </a:r>
          </a:p>
          <a:p>
            <a:endParaRPr lang="en-US" sz="1800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2</a:t>
            </a:r>
            <a:r>
              <a:rPr lang="en-US" sz="1800" b="1" baseline="30000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nd</a:t>
            </a:r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order projections neurons</a:t>
            </a:r>
            <a:endParaRPr lang="en-US" sz="1800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decussate in cord, 1-2 cord segments above dorsal</a:t>
            </a:r>
          </a:p>
          <a:p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root entry level</a:t>
            </a:r>
          </a:p>
          <a:p>
            <a:endParaRPr lang="en-US" sz="1800" b="1" u="sng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u="sng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Bottom line: </a:t>
            </a:r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pain info from one side of the body ascends </a:t>
            </a:r>
          </a:p>
          <a:p>
            <a:r>
              <a:rPr lang="en-US" sz="18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the opposite side of the cord, unlike DCML</a:t>
            </a:r>
          </a:p>
          <a:p>
            <a:endParaRPr lang="en-US" sz="1800" b="1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Contains three functionally distinct tracts:</a:t>
            </a:r>
          </a:p>
          <a:p>
            <a:pPr>
              <a:buFontTx/>
              <a:buChar char="•"/>
            </a:pPr>
            <a:r>
              <a:rPr lang="en-US" sz="16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1600" b="1" dirty="0" err="1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spinothalamic</a:t>
            </a:r>
            <a:endParaRPr lang="en-US" sz="1600" b="1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buFontTx/>
              <a:buChar char="•"/>
            </a:pPr>
            <a:r>
              <a:rPr lang="en-US" sz="16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1600" b="1" dirty="0" err="1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spinoreticular</a:t>
            </a:r>
            <a:endParaRPr lang="en-US" sz="1600" b="1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buFontTx/>
              <a:buChar char="•"/>
            </a:pPr>
            <a:r>
              <a:rPr lang="en-US" sz="16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1600" b="1" dirty="0" err="1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spinomesencephalic</a:t>
            </a:r>
            <a:endParaRPr lang="en-US" sz="1800" b="1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sz="1800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sz="1800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sz="1800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ext Box 7"/>
          <p:cNvSpPr txBox="1">
            <a:spLocks noChangeArrowheads="1"/>
          </p:cNvSpPr>
          <p:nvPr/>
        </p:nvSpPr>
        <p:spPr bwMode="auto">
          <a:xfrm>
            <a:off x="2144677" y="7376493"/>
            <a:ext cx="180453" cy="437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/>
          </a:p>
        </p:txBody>
      </p:sp>
      <p:pic>
        <p:nvPicPr>
          <p:cNvPr id="88067" name="HAIN004-012a" descr="HAIN004-012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48" y="685358"/>
            <a:ext cx="6510313" cy="53885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8068" name="Freeform 5"/>
          <p:cNvSpPr>
            <a:spLocks/>
          </p:cNvSpPr>
          <p:nvPr/>
        </p:nvSpPr>
        <p:spPr bwMode="auto">
          <a:xfrm rot="7103752">
            <a:off x="3008559" y="2708358"/>
            <a:ext cx="375448" cy="476023"/>
          </a:xfrm>
          <a:custGeom>
            <a:avLst/>
            <a:gdLst>
              <a:gd name="T0" fmla="*/ 91 w 313"/>
              <a:gd name="T1" fmla="*/ 200 h 388"/>
              <a:gd name="T2" fmla="*/ 0 w 313"/>
              <a:gd name="T3" fmla="*/ 360 h 388"/>
              <a:gd name="T4" fmla="*/ 91 w 313"/>
              <a:gd name="T5" fmla="*/ 367 h 388"/>
              <a:gd name="T6" fmla="*/ 175 w 313"/>
              <a:gd name="T7" fmla="*/ 238 h 388"/>
              <a:gd name="T8" fmla="*/ 274 w 313"/>
              <a:gd name="T9" fmla="*/ 116 h 388"/>
              <a:gd name="T10" fmla="*/ 305 w 313"/>
              <a:gd name="T11" fmla="*/ 70 h 388"/>
              <a:gd name="T12" fmla="*/ 228 w 313"/>
              <a:gd name="T13" fmla="*/ 2 h 388"/>
              <a:gd name="T14" fmla="*/ 122 w 313"/>
              <a:gd name="T15" fmla="*/ 85 h 388"/>
              <a:gd name="T16" fmla="*/ 91 w 313"/>
              <a:gd name="T17" fmla="*/ 200 h 3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13"/>
              <a:gd name="T28" fmla="*/ 0 h 388"/>
              <a:gd name="T29" fmla="*/ 313 w 313"/>
              <a:gd name="T30" fmla="*/ 388 h 3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13" h="388">
                <a:moveTo>
                  <a:pt x="91" y="200"/>
                </a:moveTo>
                <a:cubicBezTo>
                  <a:pt x="71" y="246"/>
                  <a:pt x="0" y="332"/>
                  <a:pt x="0" y="360"/>
                </a:cubicBezTo>
                <a:cubicBezTo>
                  <a:pt x="0" y="388"/>
                  <a:pt x="62" y="387"/>
                  <a:pt x="91" y="367"/>
                </a:cubicBezTo>
                <a:cubicBezTo>
                  <a:pt x="120" y="347"/>
                  <a:pt x="144" y="280"/>
                  <a:pt x="175" y="238"/>
                </a:cubicBezTo>
                <a:cubicBezTo>
                  <a:pt x="206" y="196"/>
                  <a:pt x="252" y="144"/>
                  <a:pt x="274" y="116"/>
                </a:cubicBezTo>
                <a:cubicBezTo>
                  <a:pt x="296" y="88"/>
                  <a:pt x="313" y="89"/>
                  <a:pt x="305" y="70"/>
                </a:cubicBezTo>
                <a:cubicBezTo>
                  <a:pt x="297" y="51"/>
                  <a:pt x="258" y="0"/>
                  <a:pt x="228" y="2"/>
                </a:cubicBezTo>
                <a:cubicBezTo>
                  <a:pt x="198" y="4"/>
                  <a:pt x="147" y="52"/>
                  <a:pt x="122" y="85"/>
                </a:cubicBezTo>
                <a:cubicBezTo>
                  <a:pt x="97" y="118"/>
                  <a:pt x="111" y="154"/>
                  <a:pt x="91" y="200"/>
                </a:cubicBezTo>
                <a:close/>
              </a:path>
            </a:pathLst>
          </a:custGeom>
          <a:noFill/>
          <a:ln w="38100" cmpd="sng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rot="10800000" vert="eaVert" wrap="none" anchor="ctr"/>
          <a:lstStyle/>
          <a:p>
            <a:endParaRPr lang="en-US"/>
          </a:p>
        </p:txBody>
      </p:sp>
      <p:sp>
        <p:nvSpPr>
          <p:cNvPr id="88069" name="Text Box 6"/>
          <p:cNvSpPr txBox="1">
            <a:spLocks noChangeArrowheads="1"/>
          </p:cNvSpPr>
          <p:nvPr/>
        </p:nvSpPr>
        <p:spPr bwMode="auto">
          <a:xfrm>
            <a:off x="3104500" y="3269375"/>
            <a:ext cx="346906" cy="437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3</a:t>
            </a:r>
          </a:p>
        </p:txBody>
      </p:sp>
      <p:sp>
        <p:nvSpPr>
          <p:cNvPr id="88070" name="Freeform 8"/>
          <p:cNvSpPr>
            <a:spLocks/>
          </p:cNvSpPr>
          <p:nvPr/>
        </p:nvSpPr>
        <p:spPr bwMode="auto">
          <a:xfrm rot="18070696">
            <a:off x="3265631" y="3686626"/>
            <a:ext cx="209764" cy="199121"/>
          </a:xfrm>
          <a:custGeom>
            <a:avLst/>
            <a:gdLst>
              <a:gd name="T0" fmla="*/ 115 w 226"/>
              <a:gd name="T1" fmla="*/ 38 h 272"/>
              <a:gd name="T2" fmla="*/ 54 w 226"/>
              <a:gd name="T3" fmla="*/ 137 h 272"/>
              <a:gd name="T4" fmla="*/ 8 w 226"/>
              <a:gd name="T5" fmla="*/ 228 h 272"/>
              <a:gd name="T6" fmla="*/ 100 w 226"/>
              <a:gd name="T7" fmla="*/ 259 h 272"/>
              <a:gd name="T8" fmla="*/ 199 w 226"/>
              <a:gd name="T9" fmla="*/ 152 h 272"/>
              <a:gd name="T10" fmla="*/ 222 w 226"/>
              <a:gd name="T11" fmla="*/ 68 h 272"/>
              <a:gd name="T12" fmla="*/ 176 w 226"/>
              <a:gd name="T13" fmla="*/ 7 h 272"/>
              <a:gd name="T14" fmla="*/ 115 w 226"/>
              <a:gd name="T15" fmla="*/ 38 h 272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226"/>
              <a:gd name="T25" fmla="*/ 0 h 272"/>
              <a:gd name="T26" fmla="*/ 226 w 226"/>
              <a:gd name="T27" fmla="*/ 272 h 272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26" h="272">
                <a:moveTo>
                  <a:pt x="115" y="38"/>
                </a:moveTo>
                <a:cubicBezTo>
                  <a:pt x="95" y="60"/>
                  <a:pt x="72" y="105"/>
                  <a:pt x="54" y="137"/>
                </a:cubicBezTo>
                <a:cubicBezTo>
                  <a:pt x="36" y="169"/>
                  <a:pt x="0" y="208"/>
                  <a:pt x="8" y="228"/>
                </a:cubicBezTo>
                <a:cubicBezTo>
                  <a:pt x="16" y="248"/>
                  <a:pt x="68" y="272"/>
                  <a:pt x="100" y="259"/>
                </a:cubicBezTo>
                <a:cubicBezTo>
                  <a:pt x="132" y="246"/>
                  <a:pt x="179" y="184"/>
                  <a:pt x="199" y="152"/>
                </a:cubicBezTo>
                <a:cubicBezTo>
                  <a:pt x="219" y="120"/>
                  <a:pt x="226" y="92"/>
                  <a:pt x="222" y="68"/>
                </a:cubicBezTo>
                <a:cubicBezTo>
                  <a:pt x="218" y="44"/>
                  <a:pt x="194" y="14"/>
                  <a:pt x="176" y="7"/>
                </a:cubicBezTo>
                <a:cubicBezTo>
                  <a:pt x="158" y="0"/>
                  <a:pt x="135" y="16"/>
                  <a:pt x="115" y="38"/>
                </a:cubicBezTo>
                <a:close/>
              </a:path>
            </a:pathLst>
          </a:custGeom>
          <a:noFill/>
          <a:ln w="28575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eaVert" wrap="none" anchor="ctr"/>
          <a:lstStyle/>
          <a:p>
            <a:endParaRPr lang="en-US"/>
          </a:p>
        </p:txBody>
      </p:sp>
      <p:sp>
        <p:nvSpPr>
          <p:cNvPr id="88071" name="Oval 9"/>
          <p:cNvSpPr>
            <a:spLocks noChangeArrowheads="1"/>
          </p:cNvSpPr>
          <p:nvPr/>
        </p:nvSpPr>
        <p:spPr bwMode="auto">
          <a:xfrm>
            <a:off x="3317622" y="3732985"/>
            <a:ext cx="94893" cy="80561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072" name="Freeform 10"/>
          <p:cNvSpPr>
            <a:spLocks/>
          </p:cNvSpPr>
          <p:nvPr/>
        </p:nvSpPr>
        <p:spPr bwMode="auto">
          <a:xfrm>
            <a:off x="3633415" y="3038331"/>
            <a:ext cx="146229" cy="840576"/>
          </a:xfrm>
          <a:custGeom>
            <a:avLst/>
            <a:gdLst>
              <a:gd name="T0" fmla="*/ 91 w 94"/>
              <a:gd name="T1" fmla="*/ 488 h 553"/>
              <a:gd name="T2" fmla="*/ 83 w 94"/>
              <a:gd name="T3" fmla="*/ 549 h 553"/>
              <a:gd name="T4" fmla="*/ 23 w 94"/>
              <a:gd name="T5" fmla="*/ 511 h 553"/>
              <a:gd name="T6" fmla="*/ 7 w 94"/>
              <a:gd name="T7" fmla="*/ 404 h 553"/>
              <a:gd name="T8" fmla="*/ 7 w 94"/>
              <a:gd name="T9" fmla="*/ 297 h 553"/>
              <a:gd name="T10" fmla="*/ 0 w 94"/>
              <a:gd name="T11" fmla="*/ 153 h 553"/>
              <a:gd name="T12" fmla="*/ 7 w 94"/>
              <a:gd name="T13" fmla="*/ 0 h 553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94"/>
              <a:gd name="T22" fmla="*/ 0 h 553"/>
              <a:gd name="T23" fmla="*/ 94 w 94"/>
              <a:gd name="T24" fmla="*/ 553 h 55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94" h="553">
                <a:moveTo>
                  <a:pt x="91" y="488"/>
                </a:moveTo>
                <a:cubicBezTo>
                  <a:pt x="92" y="516"/>
                  <a:pt x="94" y="545"/>
                  <a:pt x="83" y="549"/>
                </a:cubicBezTo>
                <a:cubicBezTo>
                  <a:pt x="72" y="553"/>
                  <a:pt x="36" y="535"/>
                  <a:pt x="23" y="511"/>
                </a:cubicBezTo>
                <a:cubicBezTo>
                  <a:pt x="10" y="487"/>
                  <a:pt x="10" y="440"/>
                  <a:pt x="7" y="404"/>
                </a:cubicBezTo>
                <a:cubicBezTo>
                  <a:pt x="4" y="368"/>
                  <a:pt x="8" y="339"/>
                  <a:pt x="7" y="297"/>
                </a:cubicBezTo>
                <a:cubicBezTo>
                  <a:pt x="6" y="255"/>
                  <a:pt x="0" y="202"/>
                  <a:pt x="0" y="153"/>
                </a:cubicBezTo>
                <a:cubicBezTo>
                  <a:pt x="0" y="104"/>
                  <a:pt x="3" y="52"/>
                  <a:pt x="7" y="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44044" name="HAIN004-012b" descr="HAIN004-012b">
            <a:hlinkClick r:id="" action="ppaction://media"/>
          </p:cNvPr>
          <p:cNvPicPr>
            <a:picLocks noRot="1" noChangeAspect="1" noChangeArrowheads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261" y="6283593"/>
            <a:ext cx="5987620" cy="2942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8083" name="Freeform 19"/>
          <p:cNvSpPr>
            <a:spLocks/>
          </p:cNvSpPr>
          <p:nvPr/>
        </p:nvSpPr>
        <p:spPr bwMode="auto">
          <a:xfrm>
            <a:off x="3272508" y="3020091"/>
            <a:ext cx="188232" cy="717454"/>
          </a:xfrm>
          <a:custGeom>
            <a:avLst/>
            <a:gdLst>
              <a:gd name="T0" fmla="*/ 56 w 121"/>
              <a:gd name="T1" fmla="*/ 472 h 472"/>
              <a:gd name="T2" fmla="*/ 88 w 121"/>
              <a:gd name="T3" fmla="*/ 376 h 472"/>
              <a:gd name="T4" fmla="*/ 120 w 121"/>
              <a:gd name="T5" fmla="*/ 176 h 472"/>
              <a:gd name="T6" fmla="*/ 96 w 121"/>
              <a:gd name="T7" fmla="*/ 96 h 472"/>
              <a:gd name="T8" fmla="*/ 0 w 121"/>
              <a:gd name="T9" fmla="*/ 0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1" h="472">
                <a:moveTo>
                  <a:pt x="56" y="472"/>
                </a:moveTo>
                <a:cubicBezTo>
                  <a:pt x="66" y="448"/>
                  <a:pt x="77" y="425"/>
                  <a:pt x="88" y="376"/>
                </a:cubicBezTo>
                <a:cubicBezTo>
                  <a:pt x="99" y="327"/>
                  <a:pt x="119" y="223"/>
                  <a:pt x="120" y="176"/>
                </a:cubicBezTo>
                <a:cubicBezTo>
                  <a:pt x="121" y="129"/>
                  <a:pt x="116" y="125"/>
                  <a:pt x="96" y="96"/>
                </a:cubicBezTo>
                <a:cubicBezTo>
                  <a:pt x="76" y="67"/>
                  <a:pt x="19" y="17"/>
                  <a:pt x="0" y="0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8084" name="Freeform 20"/>
          <p:cNvSpPr>
            <a:spLocks/>
          </p:cNvSpPr>
          <p:nvPr/>
        </p:nvSpPr>
        <p:spPr bwMode="auto">
          <a:xfrm>
            <a:off x="2948937" y="2655284"/>
            <a:ext cx="311126" cy="352647"/>
          </a:xfrm>
          <a:custGeom>
            <a:avLst/>
            <a:gdLst>
              <a:gd name="T0" fmla="*/ 200 w 200"/>
              <a:gd name="T1" fmla="*/ 232 h 232"/>
              <a:gd name="T2" fmla="*/ 136 w 200"/>
              <a:gd name="T3" fmla="*/ 136 h 232"/>
              <a:gd name="T4" fmla="*/ 72 w 200"/>
              <a:gd name="T5" fmla="*/ 64 h 232"/>
              <a:gd name="T6" fmla="*/ 0 w 200"/>
              <a:gd name="T7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0" h="232">
                <a:moveTo>
                  <a:pt x="200" y="232"/>
                </a:moveTo>
                <a:cubicBezTo>
                  <a:pt x="178" y="198"/>
                  <a:pt x="157" y="164"/>
                  <a:pt x="136" y="136"/>
                </a:cubicBezTo>
                <a:cubicBezTo>
                  <a:pt x="115" y="108"/>
                  <a:pt x="95" y="87"/>
                  <a:pt x="72" y="64"/>
                </a:cubicBezTo>
                <a:cubicBezTo>
                  <a:pt x="49" y="41"/>
                  <a:pt x="24" y="20"/>
                  <a:pt x="0" y="0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8085" name="Freeform 21"/>
          <p:cNvSpPr>
            <a:spLocks/>
          </p:cNvSpPr>
          <p:nvPr/>
        </p:nvSpPr>
        <p:spPr bwMode="auto">
          <a:xfrm>
            <a:off x="4716133" y="7118089"/>
            <a:ext cx="154008" cy="183924"/>
          </a:xfrm>
          <a:custGeom>
            <a:avLst/>
            <a:gdLst>
              <a:gd name="T0" fmla="*/ 0 w 99"/>
              <a:gd name="T1" fmla="*/ 24 h 121"/>
              <a:gd name="T2" fmla="*/ 56 w 99"/>
              <a:gd name="T3" fmla="*/ 112 h 121"/>
              <a:gd name="T4" fmla="*/ 96 w 99"/>
              <a:gd name="T5" fmla="*/ 80 h 121"/>
              <a:gd name="T6" fmla="*/ 40 w 99"/>
              <a:gd name="T7" fmla="*/ 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9" h="121">
                <a:moveTo>
                  <a:pt x="0" y="24"/>
                </a:moveTo>
                <a:cubicBezTo>
                  <a:pt x="20" y="63"/>
                  <a:pt x="40" y="103"/>
                  <a:pt x="56" y="112"/>
                </a:cubicBezTo>
                <a:cubicBezTo>
                  <a:pt x="72" y="121"/>
                  <a:pt x="99" y="99"/>
                  <a:pt x="96" y="80"/>
                </a:cubicBezTo>
                <a:cubicBezTo>
                  <a:pt x="93" y="61"/>
                  <a:pt x="56" y="13"/>
                  <a:pt x="40" y="0"/>
                </a:cubicBezTo>
              </a:path>
            </a:pathLst>
          </a:custGeom>
          <a:noFill/>
          <a:ln w="19050" cmpd="sng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8086" name="Freeform 22"/>
          <p:cNvSpPr>
            <a:spLocks/>
          </p:cNvSpPr>
          <p:nvPr/>
        </p:nvSpPr>
        <p:spPr bwMode="auto">
          <a:xfrm>
            <a:off x="4728578" y="7124169"/>
            <a:ext cx="62225" cy="54721"/>
          </a:xfrm>
          <a:custGeom>
            <a:avLst/>
            <a:gdLst>
              <a:gd name="T0" fmla="*/ 0 w 40"/>
              <a:gd name="T1" fmla="*/ 36 h 36"/>
              <a:gd name="T2" fmla="*/ 40 w 40"/>
              <a:gd name="T3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0" h="36">
                <a:moveTo>
                  <a:pt x="0" y="36"/>
                </a:moveTo>
                <a:cubicBezTo>
                  <a:pt x="7" y="30"/>
                  <a:pt x="32" y="8"/>
                  <a:pt x="40" y="0"/>
                </a:cubicBezTo>
              </a:path>
            </a:pathLst>
          </a:custGeom>
          <a:noFill/>
          <a:ln w="9525">
            <a:solidFill>
              <a:srgbClr val="FF6505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8087" name="Freeform 23"/>
          <p:cNvSpPr>
            <a:spLocks/>
          </p:cNvSpPr>
          <p:nvPr/>
        </p:nvSpPr>
        <p:spPr bwMode="auto">
          <a:xfrm rot="1762871">
            <a:off x="3073388" y="2606643"/>
            <a:ext cx="311126" cy="352647"/>
          </a:xfrm>
          <a:custGeom>
            <a:avLst/>
            <a:gdLst>
              <a:gd name="T0" fmla="*/ 200 w 200"/>
              <a:gd name="T1" fmla="*/ 232 h 232"/>
              <a:gd name="T2" fmla="*/ 136 w 200"/>
              <a:gd name="T3" fmla="*/ 136 h 232"/>
              <a:gd name="T4" fmla="*/ 72 w 200"/>
              <a:gd name="T5" fmla="*/ 64 h 232"/>
              <a:gd name="T6" fmla="*/ 0 w 200"/>
              <a:gd name="T7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0" h="232">
                <a:moveTo>
                  <a:pt x="200" y="232"/>
                </a:moveTo>
                <a:cubicBezTo>
                  <a:pt x="178" y="198"/>
                  <a:pt x="157" y="164"/>
                  <a:pt x="136" y="136"/>
                </a:cubicBezTo>
                <a:cubicBezTo>
                  <a:pt x="115" y="108"/>
                  <a:pt x="95" y="87"/>
                  <a:pt x="72" y="64"/>
                </a:cubicBezTo>
                <a:cubicBezTo>
                  <a:pt x="49" y="41"/>
                  <a:pt x="24" y="20"/>
                  <a:pt x="0" y="0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8088" name="Text Box 24"/>
          <p:cNvSpPr txBox="1">
            <a:spLocks noChangeArrowheads="1"/>
          </p:cNvSpPr>
          <p:nvPr/>
        </p:nvSpPr>
        <p:spPr bwMode="auto">
          <a:xfrm>
            <a:off x="322492" y="163180"/>
            <a:ext cx="6535508" cy="70788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err="1"/>
              <a:t>Thalamocortical</a:t>
            </a:r>
            <a:r>
              <a:rPr lang="en-US" sz="2000" dirty="0"/>
              <a:t> neurons carrying </a:t>
            </a:r>
            <a:r>
              <a:rPr lang="en-US" sz="2000" dirty="0" err="1"/>
              <a:t>spinoreticular</a:t>
            </a:r>
            <a:r>
              <a:rPr lang="en-US" sz="2000" dirty="0"/>
              <a:t> input ascend through the internal capsule, </a:t>
            </a:r>
            <a:r>
              <a:rPr lang="en-US" sz="2000" b="1" dirty="0"/>
              <a:t>anterior limb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4044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AutoShape 2"/>
          <p:cNvSpPr>
            <a:spLocks noChangeArrowheads="1"/>
          </p:cNvSpPr>
          <p:nvPr/>
        </p:nvSpPr>
        <p:spPr bwMode="auto">
          <a:xfrm>
            <a:off x="2222500" y="1041400"/>
            <a:ext cx="2374900" cy="1460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2531" name="AutoShape 3"/>
          <p:cNvSpPr>
            <a:spLocks noChangeArrowheads="1"/>
          </p:cNvSpPr>
          <p:nvPr/>
        </p:nvSpPr>
        <p:spPr bwMode="auto">
          <a:xfrm>
            <a:off x="2197100" y="2501900"/>
            <a:ext cx="2374900" cy="1016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2532" name="AutoShape 4"/>
          <p:cNvSpPr>
            <a:spLocks noChangeArrowheads="1"/>
          </p:cNvSpPr>
          <p:nvPr/>
        </p:nvSpPr>
        <p:spPr bwMode="auto">
          <a:xfrm>
            <a:off x="2197100" y="3517900"/>
            <a:ext cx="2374900" cy="736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2533" name="AutoShape 5"/>
          <p:cNvSpPr>
            <a:spLocks noChangeArrowheads="1"/>
          </p:cNvSpPr>
          <p:nvPr/>
        </p:nvSpPr>
        <p:spPr bwMode="auto">
          <a:xfrm>
            <a:off x="2222500" y="5537200"/>
            <a:ext cx="2374900" cy="316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2534" name="Text Box 6"/>
          <p:cNvSpPr txBox="1">
            <a:spLocks noChangeArrowheads="1"/>
          </p:cNvSpPr>
          <p:nvPr/>
        </p:nvSpPr>
        <p:spPr bwMode="auto">
          <a:xfrm>
            <a:off x="2489200" y="698500"/>
            <a:ext cx="2387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   Right      Left</a:t>
            </a:r>
          </a:p>
        </p:txBody>
      </p:sp>
      <p:sp>
        <p:nvSpPr>
          <p:cNvPr id="22535" name="Text Box 7"/>
          <p:cNvSpPr txBox="1">
            <a:spLocks noChangeArrowheads="1"/>
          </p:cNvSpPr>
          <p:nvPr/>
        </p:nvSpPr>
        <p:spPr bwMode="auto">
          <a:xfrm>
            <a:off x="4610100" y="58420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Spinal cord</a:t>
            </a:r>
          </a:p>
        </p:txBody>
      </p:sp>
      <p:sp>
        <p:nvSpPr>
          <p:cNvPr id="22536" name="Text Box 8"/>
          <p:cNvSpPr txBox="1">
            <a:spLocks noChangeArrowheads="1"/>
          </p:cNvSpPr>
          <p:nvPr/>
        </p:nvSpPr>
        <p:spPr bwMode="auto">
          <a:xfrm>
            <a:off x="1168400" y="50292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medulla</a:t>
            </a:r>
            <a:endParaRPr lang="en-US" sz="1800" b="1"/>
          </a:p>
        </p:txBody>
      </p:sp>
      <p:sp>
        <p:nvSpPr>
          <p:cNvPr id="22537" name="Text Box 9"/>
          <p:cNvSpPr txBox="1">
            <a:spLocks noChangeArrowheads="1"/>
          </p:cNvSpPr>
          <p:nvPr/>
        </p:nvSpPr>
        <p:spPr bwMode="auto">
          <a:xfrm>
            <a:off x="4584700" y="2552700"/>
            <a:ext cx="15113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Thalamus</a:t>
            </a:r>
          </a:p>
        </p:txBody>
      </p:sp>
      <p:sp>
        <p:nvSpPr>
          <p:cNvPr id="22538" name="Text Box 10"/>
          <p:cNvSpPr txBox="1">
            <a:spLocks noChangeArrowheads="1"/>
          </p:cNvSpPr>
          <p:nvPr/>
        </p:nvSpPr>
        <p:spPr bwMode="auto">
          <a:xfrm>
            <a:off x="4597400" y="1104900"/>
            <a:ext cx="1651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Cerebral</a:t>
            </a:r>
          </a:p>
          <a:p>
            <a:r>
              <a:rPr lang="en-US" sz="1800" b="1"/>
              <a:t>cortex</a:t>
            </a:r>
          </a:p>
        </p:txBody>
      </p:sp>
      <p:sp>
        <p:nvSpPr>
          <p:cNvPr id="22539" name="Text Box 11"/>
          <p:cNvSpPr txBox="1">
            <a:spLocks noChangeArrowheads="1"/>
          </p:cNvSpPr>
          <p:nvPr/>
        </p:nvSpPr>
        <p:spPr bwMode="auto">
          <a:xfrm>
            <a:off x="71397" y="158750"/>
            <a:ext cx="64135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800" b="1" dirty="0" err="1">
                <a:solidFill>
                  <a:schemeClr val="hlink"/>
                </a:solidFill>
              </a:rPr>
              <a:t>Spinomesencephalic</a:t>
            </a:r>
            <a:r>
              <a:rPr lang="en-US" sz="2800" b="1" dirty="0">
                <a:solidFill>
                  <a:schemeClr val="hlink"/>
                </a:solidFill>
              </a:rPr>
              <a:t> tr.</a:t>
            </a:r>
          </a:p>
        </p:txBody>
      </p:sp>
      <p:sp>
        <p:nvSpPr>
          <p:cNvPr id="22544" name="Oval 18"/>
          <p:cNvSpPr>
            <a:spLocks noChangeArrowheads="1"/>
          </p:cNvSpPr>
          <p:nvPr/>
        </p:nvSpPr>
        <p:spPr bwMode="auto">
          <a:xfrm>
            <a:off x="4127500" y="7277100"/>
            <a:ext cx="114300" cy="127000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2546" name="Text Box 21"/>
          <p:cNvSpPr txBox="1">
            <a:spLocks noChangeArrowheads="1"/>
          </p:cNvSpPr>
          <p:nvPr/>
        </p:nvSpPr>
        <p:spPr bwMode="auto">
          <a:xfrm>
            <a:off x="3814862" y="6781107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2</a:t>
            </a:r>
          </a:p>
        </p:txBody>
      </p:sp>
      <p:sp>
        <p:nvSpPr>
          <p:cNvPr id="22547" name="Oval 22"/>
          <p:cNvSpPr>
            <a:spLocks noChangeArrowheads="1"/>
          </p:cNvSpPr>
          <p:nvPr/>
        </p:nvSpPr>
        <p:spPr bwMode="auto">
          <a:xfrm rot="1974828">
            <a:off x="3289300" y="7048500"/>
            <a:ext cx="203200" cy="381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8" name="Oval 23"/>
          <p:cNvSpPr>
            <a:spLocks noChangeArrowheads="1"/>
          </p:cNvSpPr>
          <p:nvPr/>
        </p:nvSpPr>
        <p:spPr bwMode="auto">
          <a:xfrm>
            <a:off x="2286000" y="5918200"/>
            <a:ext cx="266700" cy="889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9" name="Text Box 24"/>
          <p:cNvSpPr txBox="1">
            <a:spLocks noChangeArrowheads="1"/>
          </p:cNvSpPr>
          <p:nvPr/>
        </p:nvSpPr>
        <p:spPr bwMode="auto">
          <a:xfrm>
            <a:off x="263525" y="7608888"/>
            <a:ext cx="2238375" cy="5905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Ant. white commissure</a:t>
            </a:r>
          </a:p>
          <a:p>
            <a:r>
              <a:rPr lang="en-US" sz="1600"/>
              <a:t>of the spinal cord</a:t>
            </a:r>
          </a:p>
        </p:txBody>
      </p:sp>
      <p:sp>
        <p:nvSpPr>
          <p:cNvPr id="22550" name="Line 25"/>
          <p:cNvSpPr>
            <a:spLocks noChangeShapeType="1"/>
          </p:cNvSpPr>
          <p:nvPr/>
        </p:nvSpPr>
        <p:spPr bwMode="auto">
          <a:xfrm flipV="1">
            <a:off x="2501900" y="7391400"/>
            <a:ext cx="762000" cy="43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3" name="Line 31"/>
          <p:cNvSpPr>
            <a:spLocks noChangeShapeType="1"/>
          </p:cNvSpPr>
          <p:nvPr/>
        </p:nvSpPr>
        <p:spPr bwMode="auto">
          <a:xfrm flipH="1">
            <a:off x="1714500" y="5956300"/>
            <a:ext cx="558800" cy="17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4" name="Text Box 32"/>
          <p:cNvSpPr txBox="1">
            <a:spLocks noChangeArrowheads="1"/>
          </p:cNvSpPr>
          <p:nvPr/>
        </p:nvSpPr>
        <p:spPr bwMode="auto">
          <a:xfrm>
            <a:off x="1038225" y="5886450"/>
            <a:ext cx="673100" cy="40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/>
              <a:t>ALS</a:t>
            </a:r>
          </a:p>
        </p:txBody>
      </p:sp>
      <p:sp>
        <p:nvSpPr>
          <p:cNvPr id="22555" name="Text Box 33"/>
          <p:cNvSpPr txBox="1">
            <a:spLocks noChangeArrowheads="1"/>
          </p:cNvSpPr>
          <p:nvPr/>
        </p:nvSpPr>
        <p:spPr bwMode="auto">
          <a:xfrm>
            <a:off x="4645025" y="3367088"/>
            <a:ext cx="1935045" cy="132343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Afferent pathway</a:t>
            </a:r>
          </a:p>
          <a:p>
            <a:r>
              <a:rPr lang="en-US" sz="1600" dirty="0"/>
              <a:t>1= DRG</a:t>
            </a:r>
          </a:p>
          <a:p>
            <a:r>
              <a:rPr lang="en-US" sz="1600" dirty="0"/>
              <a:t>2= dorsal horn</a:t>
            </a:r>
          </a:p>
          <a:p>
            <a:r>
              <a:rPr lang="en-US" sz="1600" b="1" dirty="0">
                <a:solidFill>
                  <a:schemeClr val="hlink"/>
                </a:solidFill>
              </a:rPr>
              <a:t>3= periaqueductal</a:t>
            </a:r>
          </a:p>
          <a:p>
            <a:r>
              <a:rPr lang="en-US" sz="1600" b="1" dirty="0">
                <a:solidFill>
                  <a:schemeClr val="hlink"/>
                </a:solidFill>
              </a:rPr>
              <a:t>     gray</a:t>
            </a:r>
            <a:endParaRPr lang="en-US" sz="1600" dirty="0"/>
          </a:p>
        </p:txBody>
      </p:sp>
      <p:sp>
        <p:nvSpPr>
          <p:cNvPr id="22556" name="Text Box 34"/>
          <p:cNvSpPr txBox="1">
            <a:spLocks noChangeArrowheads="1"/>
          </p:cNvSpPr>
          <p:nvPr/>
        </p:nvSpPr>
        <p:spPr bwMode="auto">
          <a:xfrm>
            <a:off x="35620" y="725123"/>
            <a:ext cx="2249083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 dirty="0">
                <a:solidFill>
                  <a:schemeClr val="hlink"/>
                </a:solidFill>
              </a:rPr>
              <a:t>Mediates central </a:t>
            </a:r>
          </a:p>
          <a:p>
            <a:r>
              <a:rPr lang="en-US" sz="1800" b="1" dirty="0">
                <a:solidFill>
                  <a:schemeClr val="hlink"/>
                </a:solidFill>
              </a:rPr>
              <a:t>modulation of pain</a:t>
            </a:r>
          </a:p>
          <a:p>
            <a:endParaRPr lang="en-US" sz="1800" b="1" dirty="0">
              <a:solidFill>
                <a:schemeClr val="hlink"/>
              </a:solidFill>
            </a:endParaRPr>
          </a:p>
          <a:p>
            <a:r>
              <a:rPr lang="en-US" sz="1800" b="1" dirty="0">
                <a:solidFill>
                  <a:schemeClr val="hlink"/>
                </a:solidFill>
              </a:rPr>
              <a:t>   Activates </a:t>
            </a:r>
          </a:p>
          <a:p>
            <a:r>
              <a:rPr lang="en-US" sz="1800" b="1" dirty="0">
                <a:solidFill>
                  <a:schemeClr val="hlink"/>
                </a:solidFill>
              </a:rPr>
              <a:t>   descending</a:t>
            </a:r>
          </a:p>
          <a:p>
            <a:r>
              <a:rPr lang="en-US" sz="1800" b="1" dirty="0">
                <a:solidFill>
                  <a:schemeClr val="hlink"/>
                </a:solidFill>
              </a:rPr>
              <a:t>   analgesic </a:t>
            </a:r>
          </a:p>
          <a:p>
            <a:r>
              <a:rPr lang="en-US" sz="1800" b="1" dirty="0">
                <a:solidFill>
                  <a:schemeClr val="hlink"/>
                </a:solidFill>
              </a:rPr>
              <a:t>   pathways </a:t>
            </a:r>
          </a:p>
          <a:p>
            <a:pPr>
              <a:buFontTx/>
              <a:buChar char="•"/>
            </a:pPr>
            <a:endParaRPr lang="en-US" sz="1800" b="1" dirty="0">
              <a:solidFill>
                <a:schemeClr val="hlink"/>
              </a:solidFill>
            </a:endParaRPr>
          </a:p>
        </p:txBody>
      </p:sp>
      <p:sp>
        <p:nvSpPr>
          <p:cNvPr id="22557" name="AutoShape 35"/>
          <p:cNvSpPr>
            <a:spLocks noChangeArrowheads="1"/>
          </p:cNvSpPr>
          <p:nvPr/>
        </p:nvSpPr>
        <p:spPr bwMode="auto">
          <a:xfrm>
            <a:off x="2209800" y="4254500"/>
            <a:ext cx="2374900" cy="673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2558" name="AutoShape 36"/>
          <p:cNvSpPr>
            <a:spLocks noChangeArrowheads="1"/>
          </p:cNvSpPr>
          <p:nvPr/>
        </p:nvSpPr>
        <p:spPr bwMode="auto">
          <a:xfrm>
            <a:off x="2222500" y="4940300"/>
            <a:ext cx="2374900" cy="62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2559" name="Text Box 37"/>
          <p:cNvSpPr txBox="1">
            <a:spLocks noChangeArrowheads="1"/>
          </p:cNvSpPr>
          <p:nvPr/>
        </p:nvSpPr>
        <p:spPr bwMode="auto">
          <a:xfrm>
            <a:off x="1422400" y="44069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pons</a:t>
            </a:r>
            <a:endParaRPr lang="en-US" sz="1800" b="1"/>
          </a:p>
        </p:txBody>
      </p:sp>
      <p:sp>
        <p:nvSpPr>
          <p:cNvPr id="22560" name="Text Box 38"/>
          <p:cNvSpPr txBox="1">
            <a:spLocks noChangeArrowheads="1"/>
          </p:cNvSpPr>
          <p:nvPr/>
        </p:nvSpPr>
        <p:spPr bwMode="auto">
          <a:xfrm>
            <a:off x="1054100" y="37084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midbrain</a:t>
            </a:r>
            <a:endParaRPr lang="en-US" sz="1800" b="1"/>
          </a:p>
        </p:txBody>
      </p:sp>
      <p:sp>
        <p:nvSpPr>
          <p:cNvPr id="22561" name="Freeform 39"/>
          <p:cNvSpPr>
            <a:spLocks/>
          </p:cNvSpPr>
          <p:nvPr/>
        </p:nvSpPr>
        <p:spPr bwMode="auto">
          <a:xfrm>
            <a:off x="2262188" y="4044950"/>
            <a:ext cx="1827212" cy="3662363"/>
          </a:xfrm>
          <a:custGeom>
            <a:avLst/>
            <a:gdLst>
              <a:gd name="T0" fmla="*/ 1151 w 1151"/>
              <a:gd name="T1" fmla="*/ 2080 h 2307"/>
              <a:gd name="T2" fmla="*/ 767 w 1151"/>
              <a:gd name="T3" fmla="*/ 2032 h 2307"/>
              <a:gd name="T4" fmla="*/ 639 w 1151"/>
              <a:gd name="T5" fmla="*/ 1984 h 2307"/>
              <a:gd name="T6" fmla="*/ 95 w 1151"/>
              <a:gd name="T7" fmla="*/ 1976 h 2307"/>
              <a:gd name="T8" fmla="*/ 71 w 1151"/>
              <a:gd name="T9" fmla="*/ 0 h 230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151"/>
              <a:gd name="T16" fmla="*/ 0 h 2307"/>
              <a:gd name="T17" fmla="*/ 1151 w 1151"/>
              <a:gd name="T18" fmla="*/ 2307 h 230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151" h="2307">
                <a:moveTo>
                  <a:pt x="1151" y="2080"/>
                </a:moveTo>
                <a:cubicBezTo>
                  <a:pt x="1001" y="2064"/>
                  <a:pt x="852" y="2048"/>
                  <a:pt x="767" y="2032"/>
                </a:cubicBezTo>
                <a:cubicBezTo>
                  <a:pt x="682" y="2016"/>
                  <a:pt x="751" y="1993"/>
                  <a:pt x="639" y="1984"/>
                </a:cubicBezTo>
                <a:cubicBezTo>
                  <a:pt x="527" y="1975"/>
                  <a:pt x="190" y="2307"/>
                  <a:pt x="95" y="1976"/>
                </a:cubicBezTo>
                <a:cubicBezTo>
                  <a:pt x="0" y="1645"/>
                  <a:pt x="76" y="412"/>
                  <a:pt x="71" y="0"/>
                </a:cubicBezTo>
              </a:path>
            </a:pathLst>
          </a:custGeom>
          <a:noFill/>
          <a:ln w="38100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62" name="Line 40"/>
          <p:cNvSpPr>
            <a:spLocks noChangeShapeType="1"/>
          </p:cNvSpPr>
          <p:nvPr/>
        </p:nvSpPr>
        <p:spPr bwMode="auto">
          <a:xfrm>
            <a:off x="3403600" y="965200"/>
            <a:ext cx="12700" cy="7886700"/>
          </a:xfrm>
          <a:prstGeom prst="line">
            <a:avLst/>
          </a:prstGeom>
          <a:noFill/>
          <a:ln w="2857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563" name="Oval 44"/>
          <p:cNvSpPr>
            <a:spLocks noChangeArrowheads="1"/>
          </p:cNvSpPr>
          <p:nvPr/>
        </p:nvSpPr>
        <p:spPr bwMode="auto">
          <a:xfrm>
            <a:off x="3175000" y="3657600"/>
            <a:ext cx="127000" cy="139700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2564" name="Text Box 47"/>
          <p:cNvSpPr txBox="1">
            <a:spLocks noChangeArrowheads="1"/>
          </p:cNvSpPr>
          <p:nvPr/>
        </p:nvSpPr>
        <p:spPr bwMode="auto">
          <a:xfrm>
            <a:off x="3427154" y="3471469"/>
            <a:ext cx="3558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3</a:t>
            </a:r>
          </a:p>
        </p:txBody>
      </p:sp>
      <p:sp>
        <p:nvSpPr>
          <p:cNvPr id="22565" name="Freeform 53"/>
          <p:cNvSpPr>
            <a:spLocks/>
          </p:cNvSpPr>
          <p:nvPr/>
        </p:nvSpPr>
        <p:spPr bwMode="auto">
          <a:xfrm>
            <a:off x="2346325" y="3646488"/>
            <a:ext cx="808038" cy="411162"/>
          </a:xfrm>
          <a:custGeom>
            <a:avLst/>
            <a:gdLst>
              <a:gd name="T0" fmla="*/ 13 w 509"/>
              <a:gd name="T1" fmla="*/ 259 h 259"/>
              <a:gd name="T2" fmla="*/ 5 w 509"/>
              <a:gd name="T3" fmla="*/ 187 h 259"/>
              <a:gd name="T4" fmla="*/ 45 w 509"/>
              <a:gd name="T5" fmla="*/ 139 h 259"/>
              <a:gd name="T6" fmla="*/ 181 w 509"/>
              <a:gd name="T7" fmla="*/ 91 h 259"/>
              <a:gd name="T8" fmla="*/ 341 w 509"/>
              <a:gd name="T9" fmla="*/ 67 h 259"/>
              <a:gd name="T10" fmla="*/ 461 w 509"/>
              <a:gd name="T11" fmla="*/ 67 h 259"/>
              <a:gd name="T12" fmla="*/ 493 w 509"/>
              <a:gd name="T13" fmla="*/ 3 h 259"/>
              <a:gd name="T14" fmla="*/ 477 w 509"/>
              <a:gd name="T15" fmla="*/ 51 h 259"/>
              <a:gd name="T16" fmla="*/ 509 w 509"/>
              <a:gd name="T17" fmla="*/ 139 h 25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509"/>
              <a:gd name="T28" fmla="*/ 0 h 259"/>
              <a:gd name="T29" fmla="*/ 509 w 509"/>
              <a:gd name="T30" fmla="*/ 259 h 259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509" h="259">
                <a:moveTo>
                  <a:pt x="13" y="259"/>
                </a:moveTo>
                <a:cubicBezTo>
                  <a:pt x="6" y="233"/>
                  <a:pt x="0" y="207"/>
                  <a:pt x="5" y="187"/>
                </a:cubicBezTo>
                <a:cubicBezTo>
                  <a:pt x="10" y="167"/>
                  <a:pt x="16" y="155"/>
                  <a:pt x="45" y="139"/>
                </a:cubicBezTo>
                <a:cubicBezTo>
                  <a:pt x="74" y="123"/>
                  <a:pt x="132" y="103"/>
                  <a:pt x="181" y="91"/>
                </a:cubicBezTo>
                <a:cubicBezTo>
                  <a:pt x="230" y="79"/>
                  <a:pt x="294" y="71"/>
                  <a:pt x="341" y="67"/>
                </a:cubicBezTo>
                <a:cubicBezTo>
                  <a:pt x="388" y="63"/>
                  <a:pt x="436" y="78"/>
                  <a:pt x="461" y="67"/>
                </a:cubicBezTo>
                <a:cubicBezTo>
                  <a:pt x="486" y="56"/>
                  <a:pt x="490" y="6"/>
                  <a:pt x="493" y="3"/>
                </a:cubicBezTo>
                <a:cubicBezTo>
                  <a:pt x="496" y="0"/>
                  <a:pt x="474" y="28"/>
                  <a:pt x="477" y="51"/>
                </a:cubicBezTo>
                <a:cubicBezTo>
                  <a:pt x="480" y="74"/>
                  <a:pt x="494" y="106"/>
                  <a:pt x="509" y="139"/>
                </a:cubicBezTo>
              </a:path>
            </a:pathLst>
          </a:custGeom>
          <a:noFill/>
          <a:ln w="38100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68" name="Text Box 40"/>
          <p:cNvSpPr txBox="1">
            <a:spLocks noChangeArrowheads="1"/>
          </p:cNvSpPr>
          <p:nvPr/>
        </p:nvSpPr>
        <p:spPr bwMode="auto">
          <a:xfrm>
            <a:off x="5313363" y="7848600"/>
            <a:ext cx="13017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>
                <a:solidFill>
                  <a:schemeClr val="accent2"/>
                </a:solidFill>
              </a:rPr>
              <a:t>A-</a:t>
            </a:r>
            <a:r>
              <a:rPr lang="en-US" sz="1800">
                <a:solidFill>
                  <a:schemeClr val="accent2"/>
                </a:solidFill>
                <a:sym typeface="Symbol" charset="0"/>
              </a:rPr>
              <a:t> fibers</a:t>
            </a:r>
            <a:endParaRPr lang="en-US" sz="1800">
              <a:solidFill>
                <a:schemeClr val="accent2"/>
              </a:solidFill>
            </a:endParaRPr>
          </a:p>
        </p:txBody>
      </p:sp>
      <p:sp>
        <p:nvSpPr>
          <p:cNvPr id="38" name="Freeform 1036"/>
          <p:cNvSpPr>
            <a:spLocks/>
          </p:cNvSpPr>
          <p:nvPr/>
        </p:nvSpPr>
        <p:spPr bwMode="auto">
          <a:xfrm flipV="1">
            <a:off x="4483100" y="7556500"/>
            <a:ext cx="1397000" cy="42863"/>
          </a:xfrm>
          <a:custGeom>
            <a:avLst/>
            <a:gdLst>
              <a:gd name="T0" fmla="*/ 960 w 960"/>
              <a:gd name="T1" fmla="*/ 0 h 8"/>
              <a:gd name="T2" fmla="*/ 0 w 960"/>
              <a:gd name="T3" fmla="*/ 8 h 8"/>
              <a:gd name="T4" fmla="*/ 0 60000 65536"/>
              <a:gd name="T5" fmla="*/ 0 60000 65536"/>
              <a:gd name="T6" fmla="*/ 0 w 960"/>
              <a:gd name="T7" fmla="*/ 0 h 8"/>
              <a:gd name="T8" fmla="*/ 960 w 960"/>
              <a:gd name="T9" fmla="*/ 8 h 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960" h="8">
                <a:moveTo>
                  <a:pt x="960" y="0"/>
                </a:moveTo>
                <a:cubicBezTo>
                  <a:pt x="562" y="4"/>
                  <a:pt x="164" y="8"/>
                  <a:pt x="0" y="8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Oval 1037"/>
          <p:cNvSpPr>
            <a:spLocks noChangeArrowheads="1"/>
          </p:cNvSpPr>
          <p:nvPr/>
        </p:nvSpPr>
        <p:spPr bwMode="auto">
          <a:xfrm>
            <a:off x="5270500" y="7213600"/>
            <a:ext cx="152400" cy="1397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Line 1038"/>
          <p:cNvSpPr>
            <a:spLocks noChangeShapeType="1"/>
          </p:cNvSpPr>
          <p:nvPr/>
        </p:nvSpPr>
        <p:spPr bwMode="auto">
          <a:xfrm>
            <a:off x="5334000" y="7327900"/>
            <a:ext cx="0" cy="241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Line 1039"/>
          <p:cNvSpPr>
            <a:spLocks noChangeShapeType="1"/>
          </p:cNvSpPr>
          <p:nvPr/>
        </p:nvSpPr>
        <p:spPr bwMode="auto">
          <a:xfrm flipV="1">
            <a:off x="4470400" y="7366000"/>
            <a:ext cx="0" cy="190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Line 1040"/>
          <p:cNvSpPr>
            <a:spLocks noChangeShapeType="1"/>
          </p:cNvSpPr>
          <p:nvPr/>
        </p:nvSpPr>
        <p:spPr bwMode="auto">
          <a:xfrm flipH="1">
            <a:off x="4318000" y="7366000"/>
            <a:ext cx="152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1041"/>
          <p:cNvSpPr>
            <a:spLocks/>
          </p:cNvSpPr>
          <p:nvPr/>
        </p:nvSpPr>
        <p:spPr bwMode="auto">
          <a:xfrm>
            <a:off x="4267200" y="7239000"/>
            <a:ext cx="63500" cy="190500"/>
          </a:xfrm>
          <a:custGeom>
            <a:avLst/>
            <a:gdLst>
              <a:gd name="T0" fmla="*/ 0 w 40"/>
              <a:gd name="T1" fmla="*/ 0 h 120"/>
              <a:gd name="T2" fmla="*/ 40 w 40"/>
              <a:gd name="T3" fmla="*/ 80 h 120"/>
              <a:gd name="T4" fmla="*/ 0 w 40"/>
              <a:gd name="T5" fmla="*/ 120 h 120"/>
              <a:gd name="T6" fmla="*/ 0 60000 65536"/>
              <a:gd name="T7" fmla="*/ 0 60000 65536"/>
              <a:gd name="T8" fmla="*/ 0 60000 65536"/>
              <a:gd name="T9" fmla="*/ 0 w 40"/>
              <a:gd name="T10" fmla="*/ 0 h 120"/>
              <a:gd name="T11" fmla="*/ 40 w 40"/>
              <a:gd name="T12" fmla="*/ 120 h 12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0" h="120">
                <a:moveTo>
                  <a:pt x="0" y="0"/>
                </a:moveTo>
                <a:cubicBezTo>
                  <a:pt x="20" y="30"/>
                  <a:pt x="40" y="60"/>
                  <a:pt x="40" y="80"/>
                </a:cubicBezTo>
                <a:cubicBezTo>
                  <a:pt x="40" y="100"/>
                  <a:pt x="20" y="110"/>
                  <a:pt x="0" y="12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Oval 1042"/>
          <p:cNvSpPr>
            <a:spLocks noChangeArrowheads="1"/>
          </p:cNvSpPr>
          <p:nvPr/>
        </p:nvSpPr>
        <p:spPr bwMode="auto">
          <a:xfrm>
            <a:off x="4127500" y="7277100"/>
            <a:ext cx="114300" cy="1270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Oval 1054"/>
          <p:cNvSpPr>
            <a:spLocks noChangeArrowheads="1"/>
          </p:cNvSpPr>
          <p:nvPr/>
        </p:nvSpPr>
        <p:spPr bwMode="auto">
          <a:xfrm rot="20382145">
            <a:off x="4281488" y="7413625"/>
            <a:ext cx="300037" cy="7937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993506" y="6695194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 Box 12"/>
          <p:cNvSpPr txBox="1">
            <a:spLocks noChangeArrowheads="1"/>
          </p:cNvSpPr>
          <p:nvPr/>
        </p:nvSpPr>
        <p:spPr bwMode="auto">
          <a:xfrm>
            <a:off x="444500" y="512763"/>
            <a:ext cx="41767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800" b="1"/>
              <a:t>Spinomesencephalic tr.</a:t>
            </a:r>
          </a:p>
        </p:txBody>
      </p:sp>
      <p:pic>
        <p:nvPicPr>
          <p:cNvPr id="93187" name="HAIN005-023b" descr="HAIN005-023b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" y="2533650"/>
            <a:ext cx="5938838" cy="463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571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 Box 5"/>
          <p:cNvSpPr txBox="1">
            <a:spLocks noChangeArrowheads="1"/>
          </p:cNvSpPr>
          <p:nvPr/>
        </p:nvSpPr>
        <p:spPr bwMode="auto">
          <a:xfrm>
            <a:off x="420688" y="2813050"/>
            <a:ext cx="1352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midbrain</a:t>
            </a:r>
          </a:p>
        </p:txBody>
      </p:sp>
      <p:sp>
        <p:nvSpPr>
          <p:cNvPr id="23557" name="Freeform 7"/>
          <p:cNvSpPr>
            <a:spLocks/>
          </p:cNvSpPr>
          <p:nvPr/>
        </p:nvSpPr>
        <p:spPr bwMode="auto">
          <a:xfrm>
            <a:off x="4826000" y="3357563"/>
            <a:ext cx="401638" cy="884237"/>
          </a:xfrm>
          <a:custGeom>
            <a:avLst/>
            <a:gdLst>
              <a:gd name="T0" fmla="*/ 72 w 253"/>
              <a:gd name="T1" fmla="*/ 109 h 557"/>
              <a:gd name="T2" fmla="*/ 64 w 253"/>
              <a:gd name="T3" fmla="*/ 21 h 557"/>
              <a:gd name="T4" fmla="*/ 200 w 253"/>
              <a:gd name="T5" fmla="*/ 237 h 557"/>
              <a:gd name="T6" fmla="*/ 240 w 253"/>
              <a:gd name="T7" fmla="*/ 413 h 557"/>
              <a:gd name="T8" fmla="*/ 240 w 253"/>
              <a:gd name="T9" fmla="*/ 541 h 557"/>
              <a:gd name="T10" fmla="*/ 160 w 253"/>
              <a:gd name="T11" fmla="*/ 509 h 557"/>
              <a:gd name="T12" fmla="*/ 120 w 253"/>
              <a:gd name="T13" fmla="*/ 341 h 557"/>
              <a:gd name="T14" fmla="*/ 8 w 253"/>
              <a:gd name="T15" fmla="*/ 93 h 557"/>
              <a:gd name="T16" fmla="*/ 72 w 253"/>
              <a:gd name="T17" fmla="*/ 109 h 55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53"/>
              <a:gd name="T28" fmla="*/ 0 h 557"/>
              <a:gd name="T29" fmla="*/ 253 w 253"/>
              <a:gd name="T30" fmla="*/ 557 h 557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53" h="557">
                <a:moveTo>
                  <a:pt x="72" y="109"/>
                </a:moveTo>
                <a:cubicBezTo>
                  <a:pt x="73" y="77"/>
                  <a:pt x="43" y="0"/>
                  <a:pt x="64" y="21"/>
                </a:cubicBezTo>
                <a:cubicBezTo>
                  <a:pt x="85" y="42"/>
                  <a:pt x="171" y="172"/>
                  <a:pt x="200" y="237"/>
                </a:cubicBezTo>
                <a:cubicBezTo>
                  <a:pt x="229" y="302"/>
                  <a:pt x="233" y="362"/>
                  <a:pt x="240" y="413"/>
                </a:cubicBezTo>
                <a:cubicBezTo>
                  <a:pt x="247" y="464"/>
                  <a:pt x="253" y="525"/>
                  <a:pt x="240" y="541"/>
                </a:cubicBezTo>
                <a:cubicBezTo>
                  <a:pt x="227" y="557"/>
                  <a:pt x="180" y="542"/>
                  <a:pt x="160" y="509"/>
                </a:cubicBezTo>
                <a:cubicBezTo>
                  <a:pt x="140" y="476"/>
                  <a:pt x="145" y="410"/>
                  <a:pt x="120" y="341"/>
                </a:cubicBezTo>
                <a:cubicBezTo>
                  <a:pt x="95" y="272"/>
                  <a:pt x="16" y="132"/>
                  <a:pt x="8" y="93"/>
                </a:cubicBezTo>
                <a:cubicBezTo>
                  <a:pt x="0" y="54"/>
                  <a:pt x="59" y="106"/>
                  <a:pt x="72" y="109"/>
                </a:cubicBezTo>
                <a:close/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58" name="Freeform 8"/>
          <p:cNvSpPr>
            <a:spLocks/>
          </p:cNvSpPr>
          <p:nvPr/>
        </p:nvSpPr>
        <p:spPr bwMode="auto">
          <a:xfrm>
            <a:off x="5168900" y="3365500"/>
            <a:ext cx="787400" cy="355600"/>
          </a:xfrm>
          <a:custGeom>
            <a:avLst/>
            <a:gdLst>
              <a:gd name="T0" fmla="*/ 0 w 496"/>
              <a:gd name="T1" fmla="*/ 224 h 224"/>
              <a:gd name="T2" fmla="*/ 231 w 496"/>
              <a:gd name="T3" fmla="*/ 119 h 224"/>
              <a:gd name="T4" fmla="*/ 496 w 496"/>
              <a:gd name="T5" fmla="*/ 0 h 224"/>
              <a:gd name="T6" fmla="*/ 0 60000 65536"/>
              <a:gd name="T7" fmla="*/ 0 60000 65536"/>
              <a:gd name="T8" fmla="*/ 0 60000 65536"/>
              <a:gd name="T9" fmla="*/ 0 w 496"/>
              <a:gd name="T10" fmla="*/ 0 h 224"/>
              <a:gd name="T11" fmla="*/ 496 w 496"/>
              <a:gd name="T12" fmla="*/ 224 h 22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96" h="224">
                <a:moveTo>
                  <a:pt x="0" y="224"/>
                </a:moveTo>
                <a:lnTo>
                  <a:pt x="231" y="119"/>
                </a:lnTo>
                <a:lnTo>
                  <a:pt x="496" y="0"/>
                </a:lnTo>
              </a:path>
            </a:pathLst>
          </a:cu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0" name="Freeform 14"/>
          <p:cNvSpPr>
            <a:spLocks/>
          </p:cNvSpPr>
          <p:nvPr/>
        </p:nvSpPr>
        <p:spPr bwMode="auto">
          <a:xfrm>
            <a:off x="3898900" y="3424238"/>
            <a:ext cx="1130300" cy="296862"/>
          </a:xfrm>
          <a:custGeom>
            <a:avLst/>
            <a:gdLst>
              <a:gd name="T0" fmla="*/ 712 w 712"/>
              <a:gd name="T1" fmla="*/ 187 h 187"/>
              <a:gd name="T2" fmla="*/ 504 w 712"/>
              <a:gd name="T3" fmla="*/ 123 h 187"/>
              <a:gd name="T4" fmla="*/ 296 w 712"/>
              <a:gd name="T5" fmla="*/ 99 h 187"/>
              <a:gd name="T6" fmla="*/ 80 w 712"/>
              <a:gd name="T7" fmla="*/ 99 h 187"/>
              <a:gd name="T8" fmla="*/ 48 w 712"/>
              <a:gd name="T9" fmla="*/ 3 h 187"/>
              <a:gd name="T10" fmla="*/ 80 w 712"/>
              <a:gd name="T11" fmla="*/ 115 h 187"/>
              <a:gd name="T12" fmla="*/ 0 w 712"/>
              <a:gd name="T13" fmla="*/ 163 h 187"/>
              <a:gd name="T14" fmla="*/ 80 w 712"/>
              <a:gd name="T15" fmla="*/ 107 h 18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712"/>
              <a:gd name="T25" fmla="*/ 0 h 187"/>
              <a:gd name="T26" fmla="*/ 712 w 712"/>
              <a:gd name="T27" fmla="*/ 187 h 187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712" h="187">
                <a:moveTo>
                  <a:pt x="712" y="187"/>
                </a:moveTo>
                <a:cubicBezTo>
                  <a:pt x="642" y="162"/>
                  <a:pt x="573" y="138"/>
                  <a:pt x="504" y="123"/>
                </a:cubicBezTo>
                <a:cubicBezTo>
                  <a:pt x="435" y="108"/>
                  <a:pt x="367" y="103"/>
                  <a:pt x="296" y="99"/>
                </a:cubicBezTo>
                <a:cubicBezTo>
                  <a:pt x="225" y="95"/>
                  <a:pt x="121" y="115"/>
                  <a:pt x="80" y="99"/>
                </a:cubicBezTo>
                <a:cubicBezTo>
                  <a:pt x="39" y="83"/>
                  <a:pt x="48" y="0"/>
                  <a:pt x="48" y="3"/>
                </a:cubicBezTo>
                <a:cubicBezTo>
                  <a:pt x="48" y="6"/>
                  <a:pt x="88" y="88"/>
                  <a:pt x="80" y="115"/>
                </a:cubicBezTo>
                <a:cubicBezTo>
                  <a:pt x="72" y="142"/>
                  <a:pt x="0" y="164"/>
                  <a:pt x="0" y="163"/>
                </a:cubicBezTo>
                <a:cubicBezTo>
                  <a:pt x="0" y="162"/>
                  <a:pt x="40" y="134"/>
                  <a:pt x="80" y="107"/>
                </a:cubicBezTo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2" name="Text Box 16"/>
          <p:cNvSpPr txBox="1">
            <a:spLocks noChangeArrowheads="1"/>
          </p:cNvSpPr>
          <p:nvPr/>
        </p:nvSpPr>
        <p:spPr bwMode="auto">
          <a:xfrm>
            <a:off x="5368925" y="2709863"/>
            <a:ext cx="1323975" cy="650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ALS</a:t>
            </a:r>
          </a:p>
          <a:p>
            <a:r>
              <a:rPr lang="en-US" sz="1800"/>
              <a:t>(spinothal.)</a:t>
            </a:r>
          </a:p>
        </p:txBody>
      </p:sp>
      <p:sp>
        <p:nvSpPr>
          <p:cNvPr id="23563" name="Text Box 17"/>
          <p:cNvSpPr txBox="1">
            <a:spLocks noChangeArrowheads="1"/>
          </p:cNvSpPr>
          <p:nvPr/>
        </p:nvSpPr>
        <p:spPr bwMode="auto">
          <a:xfrm>
            <a:off x="3143250" y="2201863"/>
            <a:ext cx="2068513" cy="66992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/>
              <a:t>spinomesenceph. </a:t>
            </a:r>
          </a:p>
          <a:p>
            <a:pPr algn="ctr"/>
            <a:r>
              <a:rPr lang="en-US" sz="1800"/>
              <a:t>terminations</a:t>
            </a:r>
          </a:p>
        </p:txBody>
      </p:sp>
      <p:sp>
        <p:nvSpPr>
          <p:cNvPr id="23566" name="Line 20"/>
          <p:cNvSpPr>
            <a:spLocks noChangeShapeType="1"/>
          </p:cNvSpPr>
          <p:nvPr/>
        </p:nvSpPr>
        <p:spPr bwMode="auto">
          <a:xfrm>
            <a:off x="2438400" y="2387600"/>
            <a:ext cx="673100" cy="1016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diamond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7" name="Text Box 21"/>
          <p:cNvSpPr txBox="1">
            <a:spLocks noChangeArrowheads="1"/>
          </p:cNvSpPr>
          <p:nvPr/>
        </p:nvSpPr>
        <p:spPr bwMode="auto">
          <a:xfrm>
            <a:off x="517525" y="1670050"/>
            <a:ext cx="1949450" cy="7302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/>
              <a:t>periaqueductal </a:t>
            </a:r>
          </a:p>
          <a:p>
            <a:r>
              <a:rPr lang="en-US" sz="2000"/>
              <a:t>gray (PAG)</a:t>
            </a:r>
          </a:p>
        </p:txBody>
      </p:sp>
      <p:sp>
        <p:nvSpPr>
          <p:cNvPr id="23568" name="Text Box 24"/>
          <p:cNvSpPr txBox="1">
            <a:spLocks noChangeArrowheads="1"/>
          </p:cNvSpPr>
          <p:nvPr/>
        </p:nvSpPr>
        <p:spPr bwMode="auto">
          <a:xfrm>
            <a:off x="174625" y="7219950"/>
            <a:ext cx="6469063" cy="161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Char char="•"/>
            </a:pPr>
            <a:r>
              <a:rPr lang="en-US" sz="2000" dirty="0"/>
              <a:t> terminates in PAG</a:t>
            </a:r>
          </a:p>
          <a:p>
            <a:pPr>
              <a:buFontTx/>
              <a:buChar char="•"/>
            </a:pPr>
            <a:r>
              <a:rPr lang="en-US" sz="2000" dirty="0"/>
              <a:t> regulates activity of small PAG interneurons producing</a:t>
            </a:r>
          </a:p>
          <a:p>
            <a:r>
              <a:rPr lang="en-US" sz="2000" dirty="0"/>
              <a:t>  endogenous opioid peptides: </a:t>
            </a:r>
            <a:r>
              <a:rPr lang="en-US" sz="2000" dirty="0" err="1">
                <a:solidFill>
                  <a:srgbClr val="008000"/>
                </a:solidFill>
              </a:rPr>
              <a:t>enkephalins</a:t>
            </a:r>
            <a:r>
              <a:rPr lang="en-US" sz="2000" dirty="0">
                <a:solidFill>
                  <a:srgbClr val="008000"/>
                </a:solidFill>
              </a:rPr>
              <a:t>, endorphins,</a:t>
            </a:r>
          </a:p>
          <a:p>
            <a:r>
              <a:rPr lang="en-US" sz="2000" dirty="0">
                <a:solidFill>
                  <a:srgbClr val="008000"/>
                </a:solidFill>
              </a:rPr>
              <a:t>  </a:t>
            </a:r>
            <a:r>
              <a:rPr lang="en-US" sz="2000" dirty="0" err="1">
                <a:solidFill>
                  <a:srgbClr val="008000"/>
                </a:solidFill>
              </a:rPr>
              <a:t>dynorphins</a:t>
            </a:r>
            <a:r>
              <a:rPr lang="en-US" sz="2000" dirty="0">
                <a:solidFill>
                  <a:srgbClr val="008000"/>
                </a:solidFill>
              </a:rPr>
              <a:t>, endogenous cannabinoids </a:t>
            </a:r>
          </a:p>
          <a:p>
            <a:pPr>
              <a:buFontTx/>
              <a:buChar char="•"/>
            </a:pPr>
            <a:endParaRPr lang="en-US" sz="2000" dirty="0"/>
          </a:p>
        </p:txBody>
      </p:sp>
      <p:sp>
        <p:nvSpPr>
          <p:cNvPr id="23569" name="Oval 17"/>
          <p:cNvSpPr>
            <a:spLocks noChangeArrowheads="1"/>
          </p:cNvSpPr>
          <p:nvPr/>
        </p:nvSpPr>
        <p:spPr bwMode="auto">
          <a:xfrm>
            <a:off x="4394200" y="3403600"/>
            <a:ext cx="88900" cy="355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0" name="Line 18"/>
          <p:cNvSpPr>
            <a:spLocks noChangeShapeType="1"/>
          </p:cNvSpPr>
          <p:nvPr/>
        </p:nvSpPr>
        <p:spPr bwMode="auto">
          <a:xfrm flipH="1">
            <a:off x="4445000" y="2870200"/>
            <a:ext cx="127000" cy="520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498821" y="3553561"/>
            <a:ext cx="327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31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31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3187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3187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Text Box 12"/>
          <p:cNvSpPr txBox="1">
            <a:spLocks noChangeArrowheads="1"/>
          </p:cNvSpPr>
          <p:nvPr/>
        </p:nvSpPr>
        <p:spPr bwMode="auto">
          <a:xfrm>
            <a:off x="444500" y="512763"/>
            <a:ext cx="507061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800" b="1" dirty="0" err="1"/>
              <a:t>Spinomesencephalic</a:t>
            </a:r>
            <a:r>
              <a:rPr lang="en-US" sz="2800" b="1" dirty="0"/>
              <a:t> tr.</a:t>
            </a:r>
          </a:p>
          <a:p>
            <a:pPr>
              <a:buFontTx/>
              <a:buChar char="•"/>
            </a:pPr>
            <a:r>
              <a:rPr lang="en-US" sz="2000" dirty="0"/>
              <a:t> stimulates descending analgesic pathway</a:t>
            </a:r>
            <a:endParaRPr lang="en-US" sz="2800" b="1" dirty="0"/>
          </a:p>
        </p:txBody>
      </p:sp>
      <p:pic>
        <p:nvPicPr>
          <p:cNvPr id="93187" name="HAIN005-023b" descr="HAIN005-023b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" y="2533650"/>
            <a:ext cx="5938838" cy="463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571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6020" name="Text Box 5"/>
          <p:cNvSpPr txBox="1">
            <a:spLocks noChangeArrowheads="1"/>
          </p:cNvSpPr>
          <p:nvPr/>
        </p:nvSpPr>
        <p:spPr bwMode="auto">
          <a:xfrm>
            <a:off x="420688" y="2813050"/>
            <a:ext cx="1352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midbrain</a:t>
            </a:r>
          </a:p>
        </p:txBody>
      </p:sp>
      <p:sp>
        <p:nvSpPr>
          <p:cNvPr id="86021" name="Freeform 7"/>
          <p:cNvSpPr>
            <a:spLocks/>
          </p:cNvSpPr>
          <p:nvPr/>
        </p:nvSpPr>
        <p:spPr bwMode="auto">
          <a:xfrm>
            <a:off x="4826000" y="3357563"/>
            <a:ext cx="401638" cy="884237"/>
          </a:xfrm>
          <a:custGeom>
            <a:avLst/>
            <a:gdLst>
              <a:gd name="T0" fmla="*/ 72 w 253"/>
              <a:gd name="T1" fmla="*/ 109 h 557"/>
              <a:gd name="T2" fmla="*/ 64 w 253"/>
              <a:gd name="T3" fmla="*/ 21 h 557"/>
              <a:gd name="T4" fmla="*/ 200 w 253"/>
              <a:gd name="T5" fmla="*/ 237 h 557"/>
              <a:gd name="T6" fmla="*/ 240 w 253"/>
              <a:gd name="T7" fmla="*/ 413 h 557"/>
              <a:gd name="T8" fmla="*/ 240 w 253"/>
              <a:gd name="T9" fmla="*/ 541 h 557"/>
              <a:gd name="T10" fmla="*/ 160 w 253"/>
              <a:gd name="T11" fmla="*/ 509 h 557"/>
              <a:gd name="T12" fmla="*/ 120 w 253"/>
              <a:gd name="T13" fmla="*/ 341 h 557"/>
              <a:gd name="T14" fmla="*/ 8 w 253"/>
              <a:gd name="T15" fmla="*/ 93 h 557"/>
              <a:gd name="T16" fmla="*/ 72 w 253"/>
              <a:gd name="T17" fmla="*/ 109 h 55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53"/>
              <a:gd name="T28" fmla="*/ 0 h 557"/>
              <a:gd name="T29" fmla="*/ 253 w 253"/>
              <a:gd name="T30" fmla="*/ 557 h 557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53" h="557">
                <a:moveTo>
                  <a:pt x="72" y="109"/>
                </a:moveTo>
                <a:cubicBezTo>
                  <a:pt x="73" y="77"/>
                  <a:pt x="43" y="0"/>
                  <a:pt x="64" y="21"/>
                </a:cubicBezTo>
                <a:cubicBezTo>
                  <a:pt x="85" y="42"/>
                  <a:pt x="171" y="172"/>
                  <a:pt x="200" y="237"/>
                </a:cubicBezTo>
                <a:cubicBezTo>
                  <a:pt x="229" y="302"/>
                  <a:pt x="233" y="362"/>
                  <a:pt x="240" y="413"/>
                </a:cubicBezTo>
                <a:cubicBezTo>
                  <a:pt x="247" y="464"/>
                  <a:pt x="253" y="525"/>
                  <a:pt x="240" y="541"/>
                </a:cubicBezTo>
                <a:cubicBezTo>
                  <a:pt x="227" y="557"/>
                  <a:pt x="180" y="542"/>
                  <a:pt x="160" y="509"/>
                </a:cubicBezTo>
                <a:cubicBezTo>
                  <a:pt x="140" y="476"/>
                  <a:pt x="145" y="410"/>
                  <a:pt x="120" y="341"/>
                </a:cubicBezTo>
                <a:cubicBezTo>
                  <a:pt x="95" y="272"/>
                  <a:pt x="16" y="132"/>
                  <a:pt x="8" y="93"/>
                </a:cubicBezTo>
                <a:cubicBezTo>
                  <a:pt x="0" y="54"/>
                  <a:pt x="59" y="106"/>
                  <a:pt x="72" y="109"/>
                </a:cubicBezTo>
                <a:close/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22" name="Freeform 8"/>
          <p:cNvSpPr>
            <a:spLocks/>
          </p:cNvSpPr>
          <p:nvPr/>
        </p:nvSpPr>
        <p:spPr bwMode="auto">
          <a:xfrm>
            <a:off x="5168900" y="3365500"/>
            <a:ext cx="787400" cy="355600"/>
          </a:xfrm>
          <a:custGeom>
            <a:avLst/>
            <a:gdLst>
              <a:gd name="T0" fmla="*/ 0 w 496"/>
              <a:gd name="T1" fmla="*/ 224 h 224"/>
              <a:gd name="T2" fmla="*/ 231 w 496"/>
              <a:gd name="T3" fmla="*/ 119 h 224"/>
              <a:gd name="T4" fmla="*/ 496 w 496"/>
              <a:gd name="T5" fmla="*/ 0 h 224"/>
              <a:gd name="T6" fmla="*/ 0 60000 65536"/>
              <a:gd name="T7" fmla="*/ 0 60000 65536"/>
              <a:gd name="T8" fmla="*/ 0 60000 65536"/>
              <a:gd name="T9" fmla="*/ 0 w 496"/>
              <a:gd name="T10" fmla="*/ 0 h 224"/>
              <a:gd name="T11" fmla="*/ 496 w 496"/>
              <a:gd name="T12" fmla="*/ 224 h 22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96" h="224">
                <a:moveTo>
                  <a:pt x="0" y="224"/>
                </a:moveTo>
                <a:lnTo>
                  <a:pt x="231" y="119"/>
                </a:lnTo>
                <a:lnTo>
                  <a:pt x="496" y="0"/>
                </a:lnTo>
              </a:path>
            </a:pathLst>
          </a:cu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24" name="Freeform 14"/>
          <p:cNvSpPr>
            <a:spLocks/>
          </p:cNvSpPr>
          <p:nvPr/>
        </p:nvSpPr>
        <p:spPr bwMode="auto">
          <a:xfrm>
            <a:off x="3898900" y="3424238"/>
            <a:ext cx="1130300" cy="296862"/>
          </a:xfrm>
          <a:custGeom>
            <a:avLst/>
            <a:gdLst>
              <a:gd name="T0" fmla="*/ 712 w 712"/>
              <a:gd name="T1" fmla="*/ 187 h 187"/>
              <a:gd name="T2" fmla="*/ 504 w 712"/>
              <a:gd name="T3" fmla="*/ 123 h 187"/>
              <a:gd name="T4" fmla="*/ 296 w 712"/>
              <a:gd name="T5" fmla="*/ 99 h 187"/>
              <a:gd name="T6" fmla="*/ 80 w 712"/>
              <a:gd name="T7" fmla="*/ 99 h 187"/>
              <a:gd name="T8" fmla="*/ 48 w 712"/>
              <a:gd name="T9" fmla="*/ 3 h 187"/>
              <a:gd name="T10" fmla="*/ 80 w 712"/>
              <a:gd name="T11" fmla="*/ 115 h 187"/>
              <a:gd name="T12" fmla="*/ 0 w 712"/>
              <a:gd name="T13" fmla="*/ 163 h 187"/>
              <a:gd name="T14" fmla="*/ 80 w 712"/>
              <a:gd name="T15" fmla="*/ 107 h 18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712"/>
              <a:gd name="T25" fmla="*/ 0 h 187"/>
              <a:gd name="T26" fmla="*/ 712 w 712"/>
              <a:gd name="T27" fmla="*/ 187 h 187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712" h="187">
                <a:moveTo>
                  <a:pt x="712" y="187"/>
                </a:moveTo>
                <a:cubicBezTo>
                  <a:pt x="642" y="162"/>
                  <a:pt x="573" y="138"/>
                  <a:pt x="504" y="123"/>
                </a:cubicBezTo>
                <a:cubicBezTo>
                  <a:pt x="435" y="108"/>
                  <a:pt x="367" y="103"/>
                  <a:pt x="296" y="99"/>
                </a:cubicBezTo>
                <a:cubicBezTo>
                  <a:pt x="225" y="95"/>
                  <a:pt x="121" y="115"/>
                  <a:pt x="80" y="99"/>
                </a:cubicBezTo>
                <a:cubicBezTo>
                  <a:pt x="39" y="83"/>
                  <a:pt x="48" y="0"/>
                  <a:pt x="48" y="3"/>
                </a:cubicBezTo>
                <a:cubicBezTo>
                  <a:pt x="48" y="6"/>
                  <a:pt x="88" y="88"/>
                  <a:pt x="80" y="115"/>
                </a:cubicBezTo>
                <a:cubicBezTo>
                  <a:pt x="72" y="142"/>
                  <a:pt x="0" y="164"/>
                  <a:pt x="0" y="163"/>
                </a:cubicBezTo>
                <a:cubicBezTo>
                  <a:pt x="0" y="162"/>
                  <a:pt x="40" y="134"/>
                  <a:pt x="80" y="107"/>
                </a:cubicBezTo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25" name="Oval 15"/>
          <p:cNvSpPr>
            <a:spLocks noChangeArrowheads="1"/>
          </p:cNvSpPr>
          <p:nvPr/>
        </p:nvSpPr>
        <p:spPr bwMode="auto">
          <a:xfrm>
            <a:off x="3670300" y="3429000"/>
            <a:ext cx="215900" cy="228600"/>
          </a:xfrm>
          <a:prstGeom prst="ellipse">
            <a:avLst/>
          </a:prstGeom>
          <a:solidFill>
            <a:srgbClr val="F0412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26" name="Text Box 16"/>
          <p:cNvSpPr txBox="1">
            <a:spLocks noChangeArrowheads="1"/>
          </p:cNvSpPr>
          <p:nvPr/>
        </p:nvSpPr>
        <p:spPr bwMode="auto">
          <a:xfrm>
            <a:off x="5368925" y="2709863"/>
            <a:ext cx="1323975" cy="650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ALS</a:t>
            </a:r>
          </a:p>
          <a:p>
            <a:r>
              <a:rPr lang="en-US" sz="1800"/>
              <a:t>(spinothal.)</a:t>
            </a:r>
          </a:p>
        </p:txBody>
      </p:sp>
      <p:sp>
        <p:nvSpPr>
          <p:cNvPr id="86027" name="Text Box 17"/>
          <p:cNvSpPr txBox="1">
            <a:spLocks noChangeArrowheads="1"/>
          </p:cNvSpPr>
          <p:nvPr/>
        </p:nvSpPr>
        <p:spPr bwMode="auto">
          <a:xfrm>
            <a:off x="3143250" y="2201863"/>
            <a:ext cx="2068513" cy="66992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/>
              <a:t>spinomesenceph. </a:t>
            </a:r>
          </a:p>
          <a:p>
            <a:pPr algn="ctr"/>
            <a:r>
              <a:rPr lang="en-US" sz="1800"/>
              <a:t>terminations</a:t>
            </a:r>
          </a:p>
        </p:txBody>
      </p:sp>
      <p:sp>
        <p:nvSpPr>
          <p:cNvPr id="86028" name="Line 18"/>
          <p:cNvSpPr>
            <a:spLocks noChangeShapeType="1"/>
          </p:cNvSpPr>
          <p:nvPr/>
        </p:nvSpPr>
        <p:spPr bwMode="auto">
          <a:xfrm>
            <a:off x="3784600" y="3556000"/>
            <a:ext cx="0" cy="2247900"/>
          </a:xfrm>
          <a:prstGeom prst="line">
            <a:avLst/>
          </a:prstGeom>
          <a:noFill/>
          <a:ln w="76200">
            <a:solidFill>
              <a:srgbClr val="FF3903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30" name="Line 20"/>
          <p:cNvSpPr>
            <a:spLocks noChangeShapeType="1"/>
          </p:cNvSpPr>
          <p:nvPr/>
        </p:nvSpPr>
        <p:spPr bwMode="auto">
          <a:xfrm>
            <a:off x="2438400" y="2387600"/>
            <a:ext cx="673100" cy="1016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diamond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31" name="Text Box 21"/>
          <p:cNvSpPr txBox="1">
            <a:spLocks noChangeArrowheads="1"/>
          </p:cNvSpPr>
          <p:nvPr/>
        </p:nvSpPr>
        <p:spPr bwMode="auto">
          <a:xfrm>
            <a:off x="517525" y="1670050"/>
            <a:ext cx="1949450" cy="7302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/>
              <a:t>periaqueductal </a:t>
            </a:r>
          </a:p>
          <a:p>
            <a:r>
              <a:rPr lang="en-US" sz="2000"/>
              <a:t>gray (PAG)</a:t>
            </a:r>
          </a:p>
        </p:txBody>
      </p:sp>
      <p:sp>
        <p:nvSpPr>
          <p:cNvPr id="86032" name="Text Box 24"/>
          <p:cNvSpPr txBox="1">
            <a:spLocks noChangeArrowheads="1"/>
          </p:cNvSpPr>
          <p:nvPr/>
        </p:nvSpPr>
        <p:spPr bwMode="auto">
          <a:xfrm>
            <a:off x="376183" y="8449565"/>
            <a:ext cx="553228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  </a:t>
            </a:r>
            <a:r>
              <a:rPr lang="en-US" sz="2000" dirty="0"/>
              <a:t>activates</a:t>
            </a:r>
            <a:r>
              <a:rPr lang="en-US" sz="2000" dirty="0">
                <a:solidFill>
                  <a:srgbClr val="FF0000"/>
                </a:solidFill>
              </a:rPr>
              <a:t> descending pain-inhibitory pathway</a:t>
            </a:r>
          </a:p>
        </p:txBody>
      </p:sp>
      <p:sp>
        <p:nvSpPr>
          <p:cNvPr id="86033" name="Oval 17"/>
          <p:cNvSpPr>
            <a:spLocks noChangeArrowheads="1"/>
          </p:cNvSpPr>
          <p:nvPr/>
        </p:nvSpPr>
        <p:spPr bwMode="auto">
          <a:xfrm>
            <a:off x="4394200" y="3403600"/>
            <a:ext cx="88900" cy="355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34" name="Line 18"/>
          <p:cNvSpPr>
            <a:spLocks noChangeShapeType="1"/>
          </p:cNvSpPr>
          <p:nvPr/>
        </p:nvSpPr>
        <p:spPr bwMode="auto">
          <a:xfrm flipH="1">
            <a:off x="4445000" y="2870200"/>
            <a:ext cx="127000" cy="520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Text Box 24"/>
          <p:cNvSpPr txBox="1">
            <a:spLocks noChangeArrowheads="1"/>
          </p:cNvSpPr>
          <p:nvPr/>
        </p:nvSpPr>
        <p:spPr bwMode="auto">
          <a:xfrm>
            <a:off x="214937" y="7018370"/>
            <a:ext cx="6469063" cy="161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Char char="•"/>
            </a:pPr>
            <a:r>
              <a:rPr lang="en-US" sz="2000" dirty="0"/>
              <a:t> terminates in PAG</a:t>
            </a:r>
          </a:p>
          <a:p>
            <a:pPr>
              <a:buFontTx/>
              <a:buChar char="•"/>
            </a:pPr>
            <a:r>
              <a:rPr lang="en-US" sz="2000" dirty="0"/>
              <a:t> regulates activity of small PAG interneurons producing</a:t>
            </a:r>
          </a:p>
          <a:p>
            <a:r>
              <a:rPr lang="en-US" sz="2000" dirty="0"/>
              <a:t>  endogenous opioid peptides: </a:t>
            </a:r>
            <a:r>
              <a:rPr lang="en-US" sz="2000" dirty="0" err="1">
                <a:solidFill>
                  <a:srgbClr val="008000"/>
                </a:solidFill>
              </a:rPr>
              <a:t>enkephalins</a:t>
            </a:r>
            <a:r>
              <a:rPr lang="en-US" sz="2000" dirty="0">
                <a:solidFill>
                  <a:srgbClr val="008000"/>
                </a:solidFill>
              </a:rPr>
              <a:t>, endorphins,</a:t>
            </a:r>
          </a:p>
          <a:p>
            <a:r>
              <a:rPr lang="en-US" sz="2000" dirty="0">
                <a:solidFill>
                  <a:srgbClr val="008000"/>
                </a:solidFill>
              </a:rPr>
              <a:t>  </a:t>
            </a:r>
            <a:r>
              <a:rPr lang="en-US" sz="2000" dirty="0" err="1">
                <a:solidFill>
                  <a:srgbClr val="008000"/>
                </a:solidFill>
              </a:rPr>
              <a:t>dynorphins</a:t>
            </a:r>
            <a:r>
              <a:rPr lang="en-US" sz="2000" dirty="0">
                <a:solidFill>
                  <a:srgbClr val="008000"/>
                </a:solidFill>
              </a:rPr>
              <a:t>, endogenous cannabinoids </a:t>
            </a:r>
          </a:p>
          <a:p>
            <a:pPr>
              <a:buFontTx/>
              <a:buChar char="•"/>
            </a:pP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31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31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3187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3187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AutoShape 2"/>
          <p:cNvSpPr>
            <a:spLocks noChangeArrowheads="1"/>
          </p:cNvSpPr>
          <p:nvPr/>
        </p:nvSpPr>
        <p:spPr bwMode="auto">
          <a:xfrm>
            <a:off x="1917700" y="2133600"/>
            <a:ext cx="2374900" cy="736600"/>
          </a:xfrm>
          <a:prstGeom prst="roundRect">
            <a:avLst>
              <a:gd name="adj" fmla="val 16667"/>
            </a:avLst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580" name="AutoShape 3"/>
          <p:cNvSpPr>
            <a:spLocks noChangeArrowheads="1"/>
          </p:cNvSpPr>
          <p:nvPr/>
        </p:nvSpPr>
        <p:spPr bwMode="auto">
          <a:xfrm>
            <a:off x="1930400" y="4178300"/>
            <a:ext cx="2374900" cy="316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81" name="Text Box 5"/>
          <p:cNvSpPr txBox="1">
            <a:spLocks noChangeArrowheads="1"/>
          </p:cNvSpPr>
          <p:nvPr/>
        </p:nvSpPr>
        <p:spPr bwMode="auto">
          <a:xfrm>
            <a:off x="4330700" y="44577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Spinal cord</a:t>
            </a:r>
          </a:p>
        </p:txBody>
      </p:sp>
      <p:sp>
        <p:nvSpPr>
          <p:cNvPr id="24582" name="Text Box 6"/>
          <p:cNvSpPr txBox="1">
            <a:spLocks noChangeArrowheads="1"/>
          </p:cNvSpPr>
          <p:nvPr/>
        </p:nvSpPr>
        <p:spPr bwMode="auto">
          <a:xfrm>
            <a:off x="4368800" y="35433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medulla</a:t>
            </a:r>
            <a:endParaRPr lang="en-US" sz="1800" b="1"/>
          </a:p>
        </p:txBody>
      </p:sp>
      <p:sp>
        <p:nvSpPr>
          <p:cNvPr id="24583" name="Text Box 9"/>
          <p:cNvSpPr txBox="1">
            <a:spLocks noChangeArrowheads="1"/>
          </p:cNvSpPr>
          <p:nvPr/>
        </p:nvSpPr>
        <p:spPr bwMode="auto">
          <a:xfrm>
            <a:off x="4378325" y="5030788"/>
            <a:ext cx="1866900" cy="7715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dirty="0"/>
              <a:t>PAG</a:t>
            </a:r>
          </a:p>
          <a:p>
            <a:r>
              <a:rPr lang="en-US" sz="1600" dirty="0"/>
              <a:t>    </a:t>
            </a:r>
            <a:r>
              <a:rPr lang="en-US" sz="1400" b="1" dirty="0">
                <a:solidFill>
                  <a:srgbClr val="D007F0"/>
                </a:solidFill>
              </a:rPr>
              <a:t>= </a:t>
            </a:r>
            <a:r>
              <a:rPr lang="en-US" sz="1400" b="1" dirty="0" err="1">
                <a:solidFill>
                  <a:srgbClr val="D007F0"/>
                </a:solidFill>
              </a:rPr>
              <a:t>endorphinergic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24584" name="AutoShape 11"/>
          <p:cNvSpPr>
            <a:spLocks noChangeArrowheads="1"/>
          </p:cNvSpPr>
          <p:nvPr/>
        </p:nvSpPr>
        <p:spPr bwMode="auto">
          <a:xfrm>
            <a:off x="1930400" y="2870200"/>
            <a:ext cx="2374900" cy="673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85" name="AutoShape 12"/>
          <p:cNvSpPr>
            <a:spLocks noChangeArrowheads="1"/>
          </p:cNvSpPr>
          <p:nvPr/>
        </p:nvSpPr>
        <p:spPr bwMode="auto">
          <a:xfrm>
            <a:off x="1943100" y="3556000"/>
            <a:ext cx="2374900" cy="62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586" name="Text Box 13"/>
          <p:cNvSpPr txBox="1">
            <a:spLocks noChangeArrowheads="1"/>
          </p:cNvSpPr>
          <p:nvPr/>
        </p:nvSpPr>
        <p:spPr bwMode="auto">
          <a:xfrm>
            <a:off x="4394200" y="29464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pons</a:t>
            </a:r>
            <a:endParaRPr lang="en-US" sz="1800" b="1"/>
          </a:p>
        </p:txBody>
      </p:sp>
      <p:sp>
        <p:nvSpPr>
          <p:cNvPr id="24587" name="Text Box 14"/>
          <p:cNvSpPr txBox="1">
            <a:spLocks noChangeArrowheads="1"/>
          </p:cNvSpPr>
          <p:nvPr/>
        </p:nvSpPr>
        <p:spPr bwMode="auto">
          <a:xfrm>
            <a:off x="4343400" y="21590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dirty="0"/>
              <a:t> midbrain</a:t>
            </a:r>
            <a:endParaRPr lang="en-US" sz="1800" b="1" dirty="0"/>
          </a:p>
        </p:txBody>
      </p:sp>
      <p:sp>
        <p:nvSpPr>
          <p:cNvPr id="24588" name="Oval 16"/>
          <p:cNvSpPr>
            <a:spLocks noChangeArrowheads="1"/>
          </p:cNvSpPr>
          <p:nvPr/>
        </p:nvSpPr>
        <p:spPr bwMode="auto">
          <a:xfrm>
            <a:off x="2895600" y="2324100"/>
            <a:ext cx="127000" cy="139700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66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24589" name="Freeform 18"/>
          <p:cNvSpPr>
            <a:spLocks/>
          </p:cNvSpPr>
          <p:nvPr/>
        </p:nvSpPr>
        <p:spPr bwMode="auto">
          <a:xfrm>
            <a:off x="2971800" y="2425700"/>
            <a:ext cx="58738" cy="1560513"/>
          </a:xfrm>
          <a:custGeom>
            <a:avLst/>
            <a:gdLst>
              <a:gd name="T0" fmla="*/ 0 w 37"/>
              <a:gd name="T1" fmla="*/ 0 h 1047"/>
              <a:gd name="T2" fmla="*/ 32 w 37"/>
              <a:gd name="T3" fmla="*/ 888 h 1047"/>
              <a:gd name="T4" fmla="*/ 32 w 37"/>
              <a:gd name="T5" fmla="*/ 952 h 1047"/>
              <a:gd name="T6" fmla="*/ 0 60000 65536"/>
              <a:gd name="T7" fmla="*/ 0 60000 65536"/>
              <a:gd name="T8" fmla="*/ 0 60000 65536"/>
              <a:gd name="T9" fmla="*/ 0 w 37"/>
              <a:gd name="T10" fmla="*/ 0 h 1047"/>
              <a:gd name="T11" fmla="*/ 37 w 37"/>
              <a:gd name="T12" fmla="*/ 1047 h 104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" h="1047">
                <a:moveTo>
                  <a:pt x="0" y="0"/>
                </a:moveTo>
                <a:cubicBezTo>
                  <a:pt x="13" y="364"/>
                  <a:pt x="27" y="729"/>
                  <a:pt x="32" y="888"/>
                </a:cubicBezTo>
                <a:cubicBezTo>
                  <a:pt x="37" y="1047"/>
                  <a:pt x="34" y="999"/>
                  <a:pt x="32" y="952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0" name="Freeform 19"/>
          <p:cNvSpPr>
            <a:spLocks/>
          </p:cNvSpPr>
          <p:nvPr/>
        </p:nvSpPr>
        <p:spPr bwMode="auto">
          <a:xfrm>
            <a:off x="2933700" y="3889008"/>
            <a:ext cx="139700" cy="179387"/>
          </a:xfrm>
          <a:custGeom>
            <a:avLst/>
            <a:gdLst>
              <a:gd name="T0" fmla="*/ 0 w 88"/>
              <a:gd name="T1" fmla="*/ 57 h 113"/>
              <a:gd name="T2" fmla="*/ 56 w 88"/>
              <a:gd name="T3" fmla="*/ 9 h 113"/>
              <a:gd name="T4" fmla="*/ 88 w 88"/>
              <a:gd name="T5" fmla="*/ 113 h 113"/>
              <a:gd name="T6" fmla="*/ 0 60000 65536"/>
              <a:gd name="T7" fmla="*/ 0 60000 65536"/>
              <a:gd name="T8" fmla="*/ 0 60000 65536"/>
              <a:gd name="T9" fmla="*/ 0 w 88"/>
              <a:gd name="T10" fmla="*/ 0 h 113"/>
              <a:gd name="T11" fmla="*/ 88 w 88"/>
              <a:gd name="T12" fmla="*/ 113 h 11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8" h="113">
                <a:moveTo>
                  <a:pt x="0" y="57"/>
                </a:moveTo>
                <a:cubicBezTo>
                  <a:pt x="20" y="28"/>
                  <a:pt x="41" y="0"/>
                  <a:pt x="56" y="9"/>
                </a:cubicBezTo>
                <a:cubicBezTo>
                  <a:pt x="71" y="18"/>
                  <a:pt x="79" y="65"/>
                  <a:pt x="88" y="113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n>
                <a:solidFill>
                  <a:srgbClr val="FF0000"/>
                </a:solidFill>
              </a:ln>
            </a:endParaRPr>
          </a:p>
        </p:txBody>
      </p:sp>
      <p:sp>
        <p:nvSpPr>
          <p:cNvPr id="24591" name="Rectangle 26"/>
          <p:cNvSpPr>
            <a:spLocks noChangeArrowheads="1"/>
          </p:cNvSpPr>
          <p:nvPr/>
        </p:nvSpPr>
        <p:spPr bwMode="auto">
          <a:xfrm>
            <a:off x="5153025" y="527208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24592" name="Text Box 33"/>
          <p:cNvSpPr txBox="1">
            <a:spLocks noChangeArrowheads="1"/>
          </p:cNvSpPr>
          <p:nvPr/>
        </p:nvSpPr>
        <p:spPr bwMode="auto">
          <a:xfrm>
            <a:off x="2714625" y="3008313"/>
            <a:ext cx="558800" cy="3048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b="1" dirty="0">
                <a:solidFill>
                  <a:srgbClr val="FF0000"/>
                </a:solidFill>
              </a:rPr>
              <a:t>GLU</a:t>
            </a:r>
          </a:p>
        </p:txBody>
      </p:sp>
      <p:sp>
        <p:nvSpPr>
          <p:cNvPr id="24594" name="Text Box 45"/>
          <p:cNvSpPr txBox="1">
            <a:spLocks noChangeArrowheads="1"/>
          </p:cNvSpPr>
          <p:nvPr/>
        </p:nvSpPr>
        <p:spPr bwMode="auto">
          <a:xfrm>
            <a:off x="2598860" y="3501422"/>
            <a:ext cx="361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4595" name="Freeform 61"/>
          <p:cNvSpPr>
            <a:spLocks/>
          </p:cNvSpPr>
          <p:nvPr/>
        </p:nvSpPr>
        <p:spPr bwMode="auto">
          <a:xfrm>
            <a:off x="2794000" y="3632200"/>
            <a:ext cx="215900" cy="280988"/>
          </a:xfrm>
          <a:custGeom>
            <a:avLst/>
            <a:gdLst>
              <a:gd name="T0" fmla="*/ 136 w 136"/>
              <a:gd name="T1" fmla="*/ 0 h 177"/>
              <a:gd name="T2" fmla="*/ 48 w 136"/>
              <a:gd name="T3" fmla="*/ 152 h 177"/>
              <a:gd name="T4" fmla="*/ 0 w 136"/>
              <a:gd name="T5" fmla="*/ 152 h 177"/>
              <a:gd name="T6" fmla="*/ 0 60000 65536"/>
              <a:gd name="T7" fmla="*/ 0 60000 65536"/>
              <a:gd name="T8" fmla="*/ 0 60000 65536"/>
              <a:gd name="T9" fmla="*/ 0 w 136"/>
              <a:gd name="T10" fmla="*/ 0 h 177"/>
              <a:gd name="T11" fmla="*/ 136 w 136"/>
              <a:gd name="T12" fmla="*/ 177 h 17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6" h="177">
                <a:moveTo>
                  <a:pt x="136" y="0"/>
                </a:moveTo>
                <a:cubicBezTo>
                  <a:pt x="103" y="63"/>
                  <a:pt x="71" y="127"/>
                  <a:pt x="48" y="152"/>
                </a:cubicBezTo>
                <a:cubicBezTo>
                  <a:pt x="25" y="177"/>
                  <a:pt x="8" y="152"/>
                  <a:pt x="0" y="152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6" name="Freeform 62"/>
          <p:cNvSpPr>
            <a:spLocks/>
          </p:cNvSpPr>
          <p:nvPr/>
        </p:nvSpPr>
        <p:spPr bwMode="auto">
          <a:xfrm>
            <a:off x="2857500" y="3873500"/>
            <a:ext cx="38100" cy="88900"/>
          </a:xfrm>
          <a:custGeom>
            <a:avLst/>
            <a:gdLst>
              <a:gd name="T0" fmla="*/ 0 w 24"/>
              <a:gd name="T1" fmla="*/ 0 h 56"/>
              <a:gd name="T2" fmla="*/ 24 w 24"/>
              <a:gd name="T3" fmla="*/ 56 h 56"/>
              <a:gd name="T4" fmla="*/ 0 60000 65536"/>
              <a:gd name="T5" fmla="*/ 0 60000 65536"/>
              <a:gd name="T6" fmla="*/ 0 w 24"/>
              <a:gd name="T7" fmla="*/ 0 h 56"/>
              <a:gd name="T8" fmla="*/ 24 w 24"/>
              <a:gd name="T9" fmla="*/ 56 h 5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4" h="56">
                <a:moveTo>
                  <a:pt x="0" y="0"/>
                </a:moveTo>
                <a:cubicBezTo>
                  <a:pt x="10" y="23"/>
                  <a:pt x="20" y="47"/>
                  <a:pt x="24" y="56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7" name="Line 98"/>
          <p:cNvSpPr>
            <a:spLocks noChangeShapeType="1"/>
          </p:cNvSpPr>
          <p:nvPr/>
        </p:nvSpPr>
        <p:spPr bwMode="auto">
          <a:xfrm>
            <a:off x="3073400" y="1993900"/>
            <a:ext cx="12700" cy="5638800"/>
          </a:xfrm>
          <a:prstGeom prst="line">
            <a:avLst/>
          </a:prstGeom>
          <a:noFill/>
          <a:ln w="9525">
            <a:solidFill>
              <a:schemeClr val="bg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8" name="Line 101"/>
          <p:cNvSpPr>
            <a:spLocks noChangeShapeType="1"/>
          </p:cNvSpPr>
          <p:nvPr/>
        </p:nvSpPr>
        <p:spPr bwMode="auto">
          <a:xfrm>
            <a:off x="1693863" y="2463800"/>
            <a:ext cx="1125537" cy="365125"/>
          </a:xfrm>
          <a:custGeom>
            <a:avLst/>
            <a:gdLst>
              <a:gd name="T0" fmla="*/ 0 w 709"/>
              <a:gd name="T1" fmla="*/ 230 h 230"/>
              <a:gd name="T2" fmla="*/ 709 w 709"/>
              <a:gd name="T3" fmla="*/ 0 h 230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09" h="230">
                <a:moveTo>
                  <a:pt x="0" y="230"/>
                </a:moveTo>
                <a:lnTo>
                  <a:pt x="709" y="0"/>
                </a:lnTo>
              </a:path>
            </a:pathLst>
          </a:custGeom>
          <a:noFill/>
          <a:ln w="28575">
            <a:solidFill>
              <a:schemeClr val="hlink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9" name="Line 102"/>
          <p:cNvSpPr>
            <a:spLocks noChangeShapeType="1"/>
          </p:cNvSpPr>
          <p:nvPr/>
        </p:nvSpPr>
        <p:spPr bwMode="auto">
          <a:xfrm flipV="1">
            <a:off x="2819400" y="2311400"/>
            <a:ext cx="38100" cy="139700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00" name="Line 103"/>
          <p:cNvSpPr>
            <a:spLocks noChangeShapeType="1"/>
          </p:cNvSpPr>
          <p:nvPr/>
        </p:nvSpPr>
        <p:spPr bwMode="auto">
          <a:xfrm>
            <a:off x="2832100" y="2451100"/>
            <a:ext cx="38100" cy="76200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01" name="Text Box 104"/>
          <p:cNvSpPr txBox="1">
            <a:spLocks noChangeArrowheads="1"/>
          </p:cNvSpPr>
          <p:nvPr/>
        </p:nvSpPr>
        <p:spPr bwMode="auto">
          <a:xfrm>
            <a:off x="2574925" y="2046288"/>
            <a:ext cx="361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24602" name="Oval 105"/>
          <p:cNvSpPr>
            <a:spLocks noChangeArrowheads="1"/>
          </p:cNvSpPr>
          <p:nvPr/>
        </p:nvSpPr>
        <p:spPr bwMode="auto">
          <a:xfrm rot="-2059813">
            <a:off x="1536700" y="2870200"/>
            <a:ext cx="63500" cy="1905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03" name="Line 106"/>
          <p:cNvSpPr>
            <a:spLocks noChangeShapeType="1"/>
          </p:cNvSpPr>
          <p:nvPr/>
        </p:nvSpPr>
        <p:spPr bwMode="auto">
          <a:xfrm flipH="1" flipV="1">
            <a:off x="946150" y="2654300"/>
            <a:ext cx="5715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04" name="Text Box 107"/>
          <p:cNvSpPr txBox="1">
            <a:spLocks noChangeArrowheads="1"/>
          </p:cNvSpPr>
          <p:nvPr/>
        </p:nvSpPr>
        <p:spPr bwMode="auto">
          <a:xfrm>
            <a:off x="225425" y="2106613"/>
            <a:ext cx="2036763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hlink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/>
              <a:t>spino-</a:t>
            </a:r>
          </a:p>
          <a:p>
            <a:r>
              <a:rPr lang="en-US" sz="1400"/>
              <a:t>mesencephalic tr.</a:t>
            </a:r>
          </a:p>
        </p:txBody>
      </p:sp>
      <p:grpSp>
        <p:nvGrpSpPr>
          <p:cNvPr id="24605" name="Group 108"/>
          <p:cNvGrpSpPr>
            <a:grpSpLocks/>
          </p:cNvGrpSpPr>
          <p:nvPr/>
        </p:nvGrpSpPr>
        <p:grpSpPr bwMode="auto">
          <a:xfrm>
            <a:off x="3335338" y="2374900"/>
            <a:ext cx="246062" cy="266700"/>
            <a:chOff x="469" y="3944"/>
            <a:chExt cx="155" cy="168"/>
          </a:xfrm>
        </p:grpSpPr>
        <p:sp>
          <p:nvSpPr>
            <p:cNvPr id="24613" name="Oval 109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614" name="Freeform 110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4606" name="Group 111"/>
          <p:cNvGrpSpPr>
            <a:grpSpLocks/>
          </p:cNvGrpSpPr>
          <p:nvPr/>
        </p:nvGrpSpPr>
        <p:grpSpPr bwMode="auto">
          <a:xfrm flipH="1">
            <a:off x="2185590" y="2197100"/>
            <a:ext cx="246062" cy="266700"/>
            <a:chOff x="469" y="3944"/>
            <a:chExt cx="155" cy="168"/>
          </a:xfrm>
        </p:grpSpPr>
        <p:sp>
          <p:nvSpPr>
            <p:cNvPr id="24611" name="Oval 112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612" name="Freeform 113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4607" name="Group 115"/>
          <p:cNvGrpSpPr>
            <a:grpSpLocks/>
          </p:cNvGrpSpPr>
          <p:nvPr/>
        </p:nvGrpSpPr>
        <p:grpSpPr bwMode="auto">
          <a:xfrm>
            <a:off x="4427538" y="5283200"/>
            <a:ext cx="246062" cy="266700"/>
            <a:chOff x="469" y="3944"/>
            <a:chExt cx="155" cy="168"/>
          </a:xfrm>
        </p:grpSpPr>
        <p:sp>
          <p:nvSpPr>
            <p:cNvPr id="24609" name="Oval 116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610" name="Freeform 117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4615" name="Text Box 2"/>
          <p:cNvSpPr txBox="1">
            <a:spLocks noChangeArrowheads="1"/>
          </p:cNvSpPr>
          <p:nvPr/>
        </p:nvSpPr>
        <p:spPr bwMode="auto">
          <a:xfrm>
            <a:off x="265113" y="254000"/>
            <a:ext cx="64135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b="1" dirty="0"/>
              <a:t>Descending analgesic pathways arise from midbrain PAG**</a:t>
            </a:r>
            <a:r>
              <a:rPr lang="en-US" sz="2000" b="1" dirty="0"/>
              <a:t>                                                     </a:t>
            </a:r>
            <a:endParaRPr lang="en-US" b="1" dirty="0"/>
          </a:p>
        </p:txBody>
      </p:sp>
      <p:sp>
        <p:nvSpPr>
          <p:cNvPr id="24616" name="Freeform 40"/>
          <p:cNvSpPr>
            <a:spLocks/>
          </p:cNvSpPr>
          <p:nvPr/>
        </p:nvSpPr>
        <p:spPr bwMode="auto">
          <a:xfrm>
            <a:off x="914400" y="2844800"/>
            <a:ext cx="736600" cy="2044700"/>
          </a:xfrm>
          <a:custGeom>
            <a:avLst/>
            <a:gdLst>
              <a:gd name="T0" fmla="*/ 464 w 464"/>
              <a:gd name="T1" fmla="*/ 0 h 1288"/>
              <a:gd name="T2" fmla="*/ 368 w 464"/>
              <a:gd name="T3" fmla="*/ 160 h 1288"/>
              <a:gd name="T4" fmla="*/ 256 w 464"/>
              <a:gd name="T5" fmla="*/ 384 h 1288"/>
              <a:gd name="T6" fmla="*/ 48 w 464"/>
              <a:gd name="T7" fmla="*/ 864 h 1288"/>
              <a:gd name="T8" fmla="*/ 0 w 464"/>
              <a:gd name="T9" fmla="*/ 1288 h 1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4" h="1288">
                <a:moveTo>
                  <a:pt x="464" y="0"/>
                </a:moveTo>
                <a:cubicBezTo>
                  <a:pt x="433" y="48"/>
                  <a:pt x="403" y="96"/>
                  <a:pt x="368" y="160"/>
                </a:cubicBezTo>
                <a:cubicBezTo>
                  <a:pt x="333" y="224"/>
                  <a:pt x="309" y="267"/>
                  <a:pt x="256" y="384"/>
                </a:cubicBezTo>
                <a:cubicBezTo>
                  <a:pt x="203" y="501"/>
                  <a:pt x="91" y="713"/>
                  <a:pt x="48" y="864"/>
                </a:cubicBezTo>
                <a:cubicBezTo>
                  <a:pt x="5" y="1015"/>
                  <a:pt x="2" y="1151"/>
                  <a:pt x="0" y="1288"/>
                </a:cubicBezTo>
              </a:path>
            </a:pathLst>
          </a:custGeom>
          <a:noFill/>
          <a:ln w="19050" cap="rnd" cmpd="sng">
            <a:solidFill>
              <a:schemeClr val="hlink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17" name="Text Box 41"/>
          <p:cNvSpPr txBox="1">
            <a:spLocks noChangeArrowheads="1"/>
          </p:cNvSpPr>
          <p:nvPr/>
        </p:nvSpPr>
        <p:spPr bwMode="auto">
          <a:xfrm>
            <a:off x="327025" y="1090613"/>
            <a:ext cx="6372633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sz="2000" dirty="0">
                <a:solidFill>
                  <a:srgbClr val="CD32D9"/>
                </a:solidFill>
              </a:rPr>
              <a:t> PAG packed with small opioid peptide-producing</a:t>
            </a:r>
          </a:p>
          <a:p>
            <a:r>
              <a:rPr lang="en-US" sz="2000" dirty="0">
                <a:solidFill>
                  <a:srgbClr val="CD32D9"/>
                </a:solidFill>
              </a:rPr>
              <a:t>  interneurons and neurons with cannabinoid receptors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29818" y="7573150"/>
            <a:ext cx="66869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**PAG = one of </a:t>
            </a:r>
            <a:r>
              <a:rPr lang="en-US" sz="2000" u="sng" dirty="0">
                <a:solidFill>
                  <a:srgbClr val="FF0000"/>
                </a:solidFill>
              </a:rPr>
              <a:t>3</a:t>
            </a:r>
            <a:r>
              <a:rPr lang="en-US" sz="2000" dirty="0">
                <a:solidFill>
                  <a:srgbClr val="FF0000"/>
                </a:solidFill>
              </a:rPr>
              <a:t> CNS sites (also dorsal horn, limbic </a:t>
            </a:r>
            <a:r>
              <a:rPr lang="en-US" sz="2000" dirty="0" err="1">
                <a:solidFill>
                  <a:srgbClr val="FF0000"/>
                </a:solidFill>
              </a:rPr>
              <a:t>ctrs</a:t>
            </a:r>
            <a:r>
              <a:rPr lang="en-US" sz="2000" dirty="0">
                <a:solidFill>
                  <a:srgbClr val="FF0000"/>
                </a:solidFill>
              </a:rPr>
              <a:t>)</a:t>
            </a:r>
          </a:p>
          <a:p>
            <a:r>
              <a:rPr lang="en-US" sz="2000" dirty="0">
                <a:solidFill>
                  <a:srgbClr val="FF0000"/>
                </a:solidFill>
              </a:rPr>
              <a:t>   where opioid peptides and opiate drugs mediate pain</a:t>
            </a:r>
          </a:p>
          <a:p>
            <a:r>
              <a:rPr lang="en-US" sz="2000" dirty="0">
                <a:solidFill>
                  <a:srgbClr val="FF0000"/>
                </a:solidFill>
              </a:rPr>
              <a:t> 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553123" y="2459116"/>
            <a:ext cx="65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PAG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AutoShape 5"/>
          <p:cNvSpPr>
            <a:spLocks noChangeArrowheads="1"/>
          </p:cNvSpPr>
          <p:nvPr/>
        </p:nvSpPr>
        <p:spPr bwMode="auto">
          <a:xfrm>
            <a:off x="1917700" y="2070100"/>
            <a:ext cx="2374900" cy="736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6628" name="AutoShape 6"/>
          <p:cNvSpPr>
            <a:spLocks noChangeArrowheads="1"/>
          </p:cNvSpPr>
          <p:nvPr/>
        </p:nvSpPr>
        <p:spPr bwMode="auto">
          <a:xfrm>
            <a:off x="1930400" y="4114800"/>
            <a:ext cx="2374900" cy="316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6629" name="Text Box 7"/>
          <p:cNvSpPr txBox="1">
            <a:spLocks noChangeArrowheads="1"/>
          </p:cNvSpPr>
          <p:nvPr/>
        </p:nvSpPr>
        <p:spPr bwMode="auto">
          <a:xfrm>
            <a:off x="4330700" y="43942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Spinal cord</a:t>
            </a:r>
          </a:p>
        </p:txBody>
      </p:sp>
      <p:sp>
        <p:nvSpPr>
          <p:cNvPr id="26630" name="Text Box 8"/>
          <p:cNvSpPr txBox="1">
            <a:spLocks noChangeArrowheads="1"/>
          </p:cNvSpPr>
          <p:nvPr/>
        </p:nvSpPr>
        <p:spPr bwMode="auto">
          <a:xfrm>
            <a:off x="4368800" y="34798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medulla</a:t>
            </a:r>
            <a:endParaRPr lang="en-US" sz="1800" b="1"/>
          </a:p>
        </p:txBody>
      </p:sp>
      <p:sp>
        <p:nvSpPr>
          <p:cNvPr id="26631" name="Text Box 9"/>
          <p:cNvSpPr txBox="1">
            <a:spLocks noChangeArrowheads="1"/>
          </p:cNvSpPr>
          <p:nvPr/>
        </p:nvSpPr>
        <p:spPr bwMode="auto">
          <a:xfrm>
            <a:off x="4378325" y="4967288"/>
            <a:ext cx="1885878" cy="73866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b="1" dirty="0">
                <a:solidFill>
                  <a:srgbClr val="3366FF"/>
                </a:solidFill>
              </a:rPr>
              <a:t>LC = locus </a:t>
            </a:r>
            <a:r>
              <a:rPr lang="en-US" sz="1400" b="1" dirty="0" err="1">
                <a:solidFill>
                  <a:srgbClr val="3366FF"/>
                </a:solidFill>
              </a:rPr>
              <a:t>ceruleus</a:t>
            </a:r>
            <a:endParaRPr lang="en-US" sz="1400" dirty="0">
              <a:solidFill>
                <a:srgbClr val="3366FF"/>
              </a:solidFill>
            </a:endParaRPr>
          </a:p>
          <a:p>
            <a:r>
              <a:rPr lang="en-US" sz="1400" dirty="0"/>
              <a:t>2= dorsal horn pain</a:t>
            </a:r>
          </a:p>
          <a:p>
            <a:r>
              <a:rPr lang="en-US" sz="1400" dirty="0"/>
              <a:t>     projection neuron</a:t>
            </a:r>
          </a:p>
        </p:txBody>
      </p:sp>
      <p:sp>
        <p:nvSpPr>
          <p:cNvPr id="26632" name="AutoShape 10"/>
          <p:cNvSpPr>
            <a:spLocks noChangeArrowheads="1"/>
          </p:cNvSpPr>
          <p:nvPr/>
        </p:nvSpPr>
        <p:spPr bwMode="auto">
          <a:xfrm>
            <a:off x="1930400" y="2806700"/>
            <a:ext cx="2374900" cy="673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6633" name="AutoShape 11"/>
          <p:cNvSpPr>
            <a:spLocks noChangeArrowheads="1"/>
          </p:cNvSpPr>
          <p:nvPr/>
        </p:nvSpPr>
        <p:spPr bwMode="auto">
          <a:xfrm>
            <a:off x="1943100" y="3492500"/>
            <a:ext cx="2374900" cy="62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6634" name="Text Box 12"/>
          <p:cNvSpPr txBox="1">
            <a:spLocks noChangeArrowheads="1"/>
          </p:cNvSpPr>
          <p:nvPr/>
        </p:nvSpPr>
        <p:spPr bwMode="auto">
          <a:xfrm>
            <a:off x="4394200" y="28829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pons</a:t>
            </a:r>
            <a:endParaRPr lang="en-US" sz="1800" b="1"/>
          </a:p>
        </p:txBody>
      </p:sp>
      <p:sp>
        <p:nvSpPr>
          <p:cNvPr id="26635" name="Text Box 13"/>
          <p:cNvSpPr txBox="1">
            <a:spLocks noChangeArrowheads="1"/>
          </p:cNvSpPr>
          <p:nvPr/>
        </p:nvSpPr>
        <p:spPr bwMode="auto">
          <a:xfrm>
            <a:off x="4343400" y="20955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midbrain</a:t>
            </a:r>
            <a:endParaRPr lang="en-US" sz="1800" b="1"/>
          </a:p>
        </p:txBody>
      </p:sp>
      <p:sp>
        <p:nvSpPr>
          <p:cNvPr id="26636" name="Oval 14"/>
          <p:cNvSpPr>
            <a:spLocks noChangeArrowheads="1"/>
          </p:cNvSpPr>
          <p:nvPr/>
        </p:nvSpPr>
        <p:spPr bwMode="auto">
          <a:xfrm>
            <a:off x="2895600" y="2260600"/>
            <a:ext cx="127000" cy="1397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637" name="Freeform 15"/>
          <p:cNvSpPr>
            <a:spLocks/>
          </p:cNvSpPr>
          <p:nvPr/>
        </p:nvSpPr>
        <p:spPr bwMode="auto">
          <a:xfrm>
            <a:off x="2971800" y="2362200"/>
            <a:ext cx="58738" cy="1560513"/>
          </a:xfrm>
          <a:custGeom>
            <a:avLst/>
            <a:gdLst>
              <a:gd name="T0" fmla="*/ 0 w 37"/>
              <a:gd name="T1" fmla="*/ 0 h 1047"/>
              <a:gd name="T2" fmla="*/ 32 w 37"/>
              <a:gd name="T3" fmla="*/ 888 h 1047"/>
              <a:gd name="T4" fmla="*/ 32 w 37"/>
              <a:gd name="T5" fmla="*/ 952 h 1047"/>
              <a:gd name="T6" fmla="*/ 0 60000 65536"/>
              <a:gd name="T7" fmla="*/ 0 60000 65536"/>
              <a:gd name="T8" fmla="*/ 0 60000 65536"/>
              <a:gd name="T9" fmla="*/ 0 w 37"/>
              <a:gd name="T10" fmla="*/ 0 h 1047"/>
              <a:gd name="T11" fmla="*/ 37 w 37"/>
              <a:gd name="T12" fmla="*/ 1047 h 104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" h="1047">
                <a:moveTo>
                  <a:pt x="0" y="0"/>
                </a:moveTo>
                <a:cubicBezTo>
                  <a:pt x="13" y="364"/>
                  <a:pt x="27" y="729"/>
                  <a:pt x="32" y="888"/>
                </a:cubicBezTo>
                <a:cubicBezTo>
                  <a:pt x="37" y="1047"/>
                  <a:pt x="34" y="999"/>
                  <a:pt x="32" y="952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8" name="Freeform 16"/>
          <p:cNvSpPr>
            <a:spLocks/>
          </p:cNvSpPr>
          <p:nvPr/>
        </p:nvSpPr>
        <p:spPr bwMode="auto">
          <a:xfrm>
            <a:off x="2933700" y="3821113"/>
            <a:ext cx="139700" cy="179387"/>
          </a:xfrm>
          <a:custGeom>
            <a:avLst/>
            <a:gdLst>
              <a:gd name="T0" fmla="*/ 0 w 88"/>
              <a:gd name="T1" fmla="*/ 57 h 113"/>
              <a:gd name="T2" fmla="*/ 56 w 88"/>
              <a:gd name="T3" fmla="*/ 9 h 113"/>
              <a:gd name="T4" fmla="*/ 88 w 88"/>
              <a:gd name="T5" fmla="*/ 113 h 113"/>
              <a:gd name="T6" fmla="*/ 0 60000 65536"/>
              <a:gd name="T7" fmla="*/ 0 60000 65536"/>
              <a:gd name="T8" fmla="*/ 0 60000 65536"/>
              <a:gd name="T9" fmla="*/ 0 w 88"/>
              <a:gd name="T10" fmla="*/ 0 h 113"/>
              <a:gd name="T11" fmla="*/ 88 w 88"/>
              <a:gd name="T12" fmla="*/ 113 h 11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8" h="113">
                <a:moveTo>
                  <a:pt x="0" y="57"/>
                </a:moveTo>
                <a:cubicBezTo>
                  <a:pt x="20" y="28"/>
                  <a:pt x="41" y="0"/>
                  <a:pt x="56" y="9"/>
                </a:cubicBezTo>
                <a:cubicBezTo>
                  <a:pt x="71" y="18"/>
                  <a:pt x="79" y="65"/>
                  <a:pt x="88" y="113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9" name="Oval 17"/>
          <p:cNvSpPr>
            <a:spLocks noChangeArrowheads="1"/>
          </p:cNvSpPr>
          <p:nvPr/>
        </p:nvSpPr>
        <p:spPr bwMode="auto">
          <a:xfrm>
            <a:off x="2489200" y="3175000"/>
            <a:ext cx="127000" cy="127000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641" name="Freeform 19"/>
          <p:cNvSpPr>
            <a:spLocks/>
          </p:cNvSpPr>
          <p:nvPr/>
        </p:nvSpPr>
        <p:spPr bwMode="auto">
          <a:xfrm>
            <a:off x="2032000" y="3263900"/>
            <a:ext cx="520700" cy="2989263"/>
          </a:xfrm>
          <a:custGeom>
            <a:avLst/>
            <a:gdLst>
              <a:gd name="T0" fmla="*/ 416 w 416"/>
              <a:gd name="T1" fmla="*/ 0 h 1939"/>
              <a:gd name="T2" fmla="*/ 384 w 416"/>
              <a:gd name="T3" fmla="*/ 200 h 1939"/>
              <a:gd name="T4" fmla="*/ 232 w 416"/>
              <a:gd name="T5" fmla="*/ 880 h 1939"/>
              <a:gd name="T6" fmla="*/ 160 w 416"/>
              <a:gd name="T7" fmla="*/ 1296 h 1939"/>
              <a:gd name="T8" fmla="*/ 96 w 416"/>
              <a:gd name="T9" fmla="*/ 1704 h 1939"/>
              <a:gd name="T10" fmla="*/ 72 w 416"/>
              <a:gd name="T11" fmla="*/ 1848 h 1939"/>
              <a:gd name="T12" fmla="*/ 88 w 416"/>
              <a:gd name="T13" fmla="*/ 1936 h 1939"/>
              <a:gd name="T14" fmla="*/ 64 w 416"/>
              <a:gd name="T15" fmla="*/ 1832 h 1939"/>
              <a:gd name="T16" fmla="*/ 0 w 416"/>
              <a:gd name="T17" fmla="*/ 1896 h 193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416"/>
              <a:gd name="T28" fmla="*/ 0 h 1939"/>
              <a:gd name="T29" fmla="*/ 416 w 416"/>
              <a:gd name="T30" fmla="*/ 1939 h 1939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416" h="1939">
                <a:moveTo>
                  <a:pt x="416" y="0"/>
                </a:moveTo>
                <a:cubicBezTo>
                  <a:pt x="415" y="26"/>
                  <a:pt x="415" y="53"/>
                  <a:pt x="384" y="200"/>
                </a:cubicBezTo>
                <a:cubicBezTo>
                  <a:pt x="353" y="347"/>
                  <a:pt x="269" y="698"/>
                  <a:pt x="232" y="880"/>
                </a:cubicBezTo>
                <a:cubicBezTo>
                  <a:pt x="195" y="1062"/>
                  <a:pt x="183" y="1159"/>
                  <a:pt x="160" y="1296"/>
                </a:cubicBezTo>
                <a:cubicBezTo>
                  <a:pt x="137" y="1433"/>
                  <a:pt x="111" y="1612"/>
                  <a:pt x="96" y="1704"/>
                </a:cubicBezTo>
                <a:cubicBezTo>
                  <a:pt x="81" y="1796"/>
                  <a:pt x="73" y="1809"/>
                  <a:pt x="72" y="1848"/>
                </a:cubicBezTo>
                <a:cubicBezTo>
                  <a:pt x="71" y="1887"/>
                  <a:pt x="89" y="1939"/>
                  <a:pt x="88" y="1936"/>
                </a:cubicBezTo>
                <a:cubicBezTo>
                  <a:pt x="87" y="1933"/>
                  <a:pt x="79" y="1839"/>
                  <a:pt x="64" y="1832"/>
                </a:cubicBezTo>
                <a:cubicBezTo>
                  <a:pt x="49" y="1825"/>
                  <a:pt x="24" y="1860"/>
                  <a:pt x="0" y="1896"/>
                </a:cubicBezTo>
              </a:path>
            </a:pathLst>
          </a:custGeom>
          <a:noFill/>
          <a:ln w="381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43" name="Rectangle 22"/>
          <p:cNvSpPr>
            <a:spLocks noChangeArrowheads="1"/>
          </p:cNvSpPr>
          <p:nvPr/>
        </p:nvSpPr>
        <p:spPr bwMode="auto">
          <a:xfrm>
            <a:off x="5153025" y="520858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26644" name="Text Box 23"/>
          <p:cNvSpPr txBox="1">
            <a:spLocks noChangeArrowheads="1"/>
          </p:cNvSpPr>
          <p:nvPr/>
        </p:nvSpPr>
        <p:spPr bwMode="auto">
          <a:xfrm>
            <a:off x="2028825" y="2909888"/>
            <a:ext cx="5222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b="1" dirty="0">
                <a:solidFill>
                  <a:srgbClr val="3366FF"/>
                </a:solidFill>
              </a:rPr>
              <a:t>LC</a:t>
            </a:r>
          </a:p>
        </p:txBody>
      </p:sp>
      <p:sp>
        <p:nvSpPr>
          <p:cNvPr id="26647" name="Text Box 26"/>
          <p:cNvSpPr txBox="1">
            <a:spLocks noChangeArrowheads="1"/>
          </p:cNvSpPr>
          <p:nvPr/>
        </p:nvSpPr>
        <p:spPr bwMode="auto">
          <a:xfrm>
            <a:off x="2651125" y="2525713"/>
            <a:ext cx="558800" cy="3048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b="1" dirty="0">
                <a:solidFill>
                  <a:srgbClr val="FF0000"/>
                </a:solidFill>
              </a:rPr>
              <a:t>GLU</a:t>
            </a:r>
          </a:p>
        </p:txBody>
      </p:sp>
      <p:sp>
        <p:nvSpPr>
          <p:cNvPr id="26648" name="Text Box 29"/>
          <p:cNvSpPr txBox="1">
            <a:spLocks noChangeArrowheads="1"/>
          </p:cNvSpPr>
          <p:nvPr/>
        </p:nvSpPr>
        <p:spPr bwMode="auto">
          <a:xfrm>
            <a:off x="2206625" y="4340225"/>
            <a:ext cx="466725" cy="33655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 dirty="0">
                <a:solidFill>
                  <a:srgbClr val="3366FF"/>
                </a:solidFill>
              </a:rPr>
              <a:t>NE</a:t>
            </a:r>
          </a:p>
        </p:txBody>
      </p:sp>
      <p:sp>
        <p:nvSpPr>
          <p:cNvPr id="26650" name="Text Box 31"/>
          <p:cNvSpPr txBox="1">
            <a:spLocks noChangeArrowheads="1"/>
          </p:cNvSpPr>
          <p:nvPr/>
        </p:nvSpPr>
        <p:spPr bwMode="auto">
          <a:xfrm>
            <a:off x="2619141" y="2833688"/>
            <a:ext cx="361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6652" name="Freeform 33"/>
          <p:cNvSpPr>
            <a:spLocks/>
          </p:cNvSpPr>
          <p:nvPr/>
        </p:nvSpPr>
        <p:spPr bwMode="auto">
          <a:xfrm>
            <a:off x="2603500" y="3175000"/>
            <a:ext cx="71438" cy="152400"/>
          </a:xfrm>
          <a:custGeom>
            <a:avLst/>
            <a:gdLst>
              <a:gd name="T0" fmla="*/ 32 w 45"/>
              <a:gd name="T1" fmla="*/ 0 h 96"/>
              <a:gd name="T2" fmla="*/ 40 w 45"/>
              <a:gd name="T3" fmla="*/ 72 h 96"/>
              <a:gd name="T4" fmla="*/ 0 w 45"/>
              <a:gd name="T5" fmla="*/ 96 h 96"/>
              <a:gd name="T6" fmla="*/ 0 60000 65536"/>
              <a:gd name="T7" fmla="*/ 0 60000 65536"/>
              <a:gd name="T8" fmla="*/ 0 60000 65536"/>
              <a:gd name="T9" fmla="*/ 0 w 45"/>
              <a:gd name="T10" fmla="*/ 0 h 96"/>
              <a:gd name="T11" fmla="*/ 45 w 45"/>
              <a:gd name="T12" fmla="*/ 96 h 9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5" h="96">
                <a:moveTo>
                  <a:pt x="32" y="0"/>
                </a:moveTo>
                <a:cubicBezTo>
                  <a:pt x="38" y="28"/>
                  <a:pt x="45" y="56"/>
                  <a:pt x="40" y="72"/>
                </a:cubicBezTo>
                <a:cubicBezTo>
                  <a:pt x="35" y="88"/>
                  <a:pt x="17" y="92"/>
                  <a:pt x="0" y="96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55" name="Freeform 36"/>
          <p:cNvSpPr>
            <a:spLocks/>
          </p:cNvSpPr>
          <p:nvPr/>
        </p:nvSpPr>
        <p:spPr bwMode="auto">
          <a:xfrm>
            <a:off x="2667000" y="2959100"/>
            <a:ext cx="317500" cy="319088"/>
          </a:xfrm>
          <a:custGeom>
            <a:avLst/>
            <a:gdLst>
              <a:gd name="T0" fmla="*/ 136 w 136"/>
              <a:gd name="T1" fmla="*/ 0 h 177"/>
              <a:gd name="T2" fmla="*/ 48 w 136"/>
              <a:gd name="T3" fmla="*/ 152 h 177"/>
              <a:gd name="T4" fmla="*/ 0 w 136"/>
              <a:gd name="T5" fmla="*/ 152 h 177"/>
              <a:gd name="T6" fmla="*/ 0 60000 65536"/>
              <a:gd name="T7" fmla="*/ 0 60000 65536"/>
              <a:gd name="T8" fmla="*/ 0 60000 65536"/>
              <a:gd name="T9" fmla="*/ 0 w 136"/>
              <a:gd name="T10" fmla="*/ 0 h 177"/>
              <a:gd name="T11" fmla="*/ 136 w 136"/>
              <a:gd name="T12" fmla="*/ 177 h 17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6" h="177">
                <a:moveTo>
                  <a:pt x="136" y="0"/>
                </a:moveTo>
                <a:cubicBezTo>
                  <a:pt x="103" y="63"/>
                  <a:pt x="71" y="127"/>
                  <a:pt x="48" y="152"/>
                </a:cubicBezTo>
                <a:cubicBezTo>
                  <a:pt x="25" y="177"/>
                  <a:pt x="8" y="152"/>
                  <a:pt x="0" y="152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57" name="Line 38"/>
          <p:cNvSpPr>
            <a:spLocks noChangeShapeType="1"/>
          </p:cNvSpPr>
          <p:nvPr/>
        </p:nvSpPr>
        <p:spPr bwMode="auto">
          <a:xfrm>
            <a:off x="3073400" y="1930400"/>
            <a:ext cx="12700" cy="5638800"/>
          </a:xfrm>
          <a:prstGeom prst="line">
            <a:avLst/>
          </a:prstGeom>
          <a:noFill/>
          <a:ln w="9525">
            <a:solidFill>
              <a:schemeClr val="bg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58" name="Freeform 40"/>
          <p:cNvSpPr>
            <a:spLocks/>
          </p:cNvSpPr>
          <p:nvPr/>
        </p:nvSpPr>
        <p:spPr bwMode="auto">
          <a:xfrm>
            <a:off x="523875" y="6310313"/>
            <a:ext cx="1778000" cy="319087"/>
          </a:xfrm>
          <a:custGeom>
            <a:avLst/>
            <a:gdLst>
              <a:gd name="T0" fmla="*/ 0 w 1120"/>
              <a:gd name="T1" fmla="*/ 201 h 201"/>
              <a:gd name="T2" fmla="*/ 160 w 1120"/>
              <a:gd name="T3" fmla="*/ 81 h 201"/>
              <a:gd name="T4" fmla="*/ 472 w 1120"/>
              <a:gd name="T5" fmla="*/ 33 h 201"/>
              <a:gd name="T6" fmla="*/ 792 w 1120"/>
              <a:gd name="T7" fmla="*/ 1 h 201"/>
              <a:gd name="T8" fmla="*/ 1008 w 1120"/>
              <a:gd name="T9" fmla="*/ 41 h 201"/>
              <a:gd name="T10" fmla="*/ 1016 w 1120"/>
              <a:gd name="T11" fmla="*/ 153 h 201"/>
              <a:gd name="T12" fmla="*/ 1024 w 1120"/>
              <a:gd name="T13" fmla="*/ 65 h 201"/>
              <a:gd name="T14" fmla="*/ 1120 w 1120"/>
              <a:gd name="T15" fmla="*/ 65 h 201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120"/>
              <a:gd name="T25" fmla="*/ 0 h 201"/>
              <a:gd name="T26" fmla="*/ 1120 w 1120"/>
              <a:gd name="T27" fmla="*/ 201 h 201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120" h="201">
                <a:moveTo>
                  <a:pt x="0" y="201"/>
                </a:moveTo>
                <a:cubicBezTo>
                  <a:pt x="40" y="155"/>
                  <a:pt x="81" y="109"/>
                  <a:pt x="160" y="81"/>
                </a:cubicBezTo>
                <a:cubicBezTo>
                  <a:pt x="239" y="53"/>
                  <a:pt x="367" y="46"/>
                  <a:pt x="472" y="33"/>
                </a:cubicBezTo>
                <a:cubicBezTo>
                  <a:pt x="577" y="20"/>
                  <a:pt x="703" y="0"/>
                  <a:pt x="792" y="1"/>
                </a:cubicBezTo>
                <a:cubicBezTo>
                  <a:pt x="881" y="2"/>
                  <a:pt x="971" y="16"/>
                  <a:pt x="1008" y="41"/>
                </a:cubicBezTo>
                <a:cubicBezTo>
                  <a:pt x="1045" y="66"/>
                  <a:pt x="1013" y="149"/>
                  <a:pt x="1016" y="153"/>
                </a:cubicBezTo>
                <a:cubicBezTo>
                  <a:pt x="1019" y="157"/>
                  <a:pt x="1007" y="80"/>
                  <a:pt x="1024" y="65"/>
                </a:cubicBezTo>
                <a:cubicBezTo>
                  <a:pt x="1041" y="50"/>
                  <a:pt x="1080" y="57"/>
                  <a:pt x="1120" y="65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59" name="Text Box 41"/>
          <p:cNvSpPr txBox="1">
            <a:spLocks noChangeArrowheads="1"/>
          </p:cNvSpPr>
          <p:nvPr/>
        </p:nvSpPr>
        <p:spPr bwMode="auto">
          <a:xfrm>
            <a:off x="2082800" y="5942013"/>
            <a:ext cx="412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 dirty="0">
                <a:solidFill>
                  <a:srgbClr val="3366FF"/>
                </a:solidFill>
              </a:rPr>
              <a:t>(-)</a:t>
            </a:r>
          </a:p>
        </p:txBody>
      </p:sp>
      <p:sp>
        <p:nvSpPr>
          <p:cNvPr id="26660" name="Rectangle 42"/>
          <p:cNvSpPr>
            <a:spLocks noChangeArrowheads="1"/>
          </p:cNvSpPr>
          <p:nvPr/>
        </p:nvSpPr>
        <p:spPr bwMode="auto">
          <a:xfrm>
            <a:off x="5130800" y="525938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26665" name="Oval 49"/>
          <p:cNvSpPr>
            <a:spLocks noChangeArrowheads="1"/>
          </p:cNvSpPr>
          <p:nvPr/>
        </p:nvSpPr>
        <p:spPr bwMode="auto">
          <a:xfrm>
            <a:off x="2238375" y="6515100"/>
            <a:ext cx="127000" cy="1397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667" name="Freeform 51"/>
          <p:cNvSpPr>
            <a:spLocks/>
          </p:cNvSpPr>
          <p:nvPr/>
        </p:nvSpPr>
        <p:spPr bwMode="auto">
          <a:xfrm>
            <a:off x="2314575" y="6629400"/>
            <a:ext cx="1016000" cy="215900"/>
          </a:xfrm>
          <a:custGeom>
            <a:avLst/>
            <a:gdLst>
              <a:gd name="T0" fmla="*/ 0 w 640"/>
              <a:gd name="T1" fmla="*/ 0 h 136"/>
              <a:gd name="T2" fmla="*/ 48 w 640"/>
              <a:gd name="T3" fmla="*/ 72 h 136"/>
              <a:gd name="T4" fmla="*/ 224 w 640"/>
              <a:gd name="T5" fmla="*/ 112 h 136"/>
              <a:gd name="T6" fmla="*/ 640 w 640"/>
              <a:gd name="T7" fmla="*/ 136 h 136"/>
              <a:gd name="T8" fmla="*/ 0 60000 65536"/>
              <a:gd name="T9" fmla="*/ 0 60000 65536"/>
              <a:gd name="T10" fmla="*/ 0 60000 65536"/>
              <a:gd name="T11" fmla="*/ 0 60000 65536"/>
              <a:gd name="T12" fmla="*/ 0 w 640"/>
              <a:gd name="T13" fmla="*/ 0 h 136"/>
              <a:gd name="T14" fmla="*/ 640 w 640"/>
              <a:gd name="T15" fmla="*/ 136 h 1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0" h="136">
                <a:moveTo>
                  <a:pt x="0" y="0"/>
                </a:moveTo>
                <a:cubicBezTo>
                  <a:pt x="5" y="26"/>
                  <a:pt x="11" y="53"/>
                  <a:pt x="48" y="72"/>
                </a:cubicBezTo>
                <a:cubicBezTo>
                  <a:pt x="85" y="91"/>
                  <a:pt x="125" y="101"/>
                  <a:pt x="224" y="112"/>
                </a:cubicBezTo>
                <a:cubicBezTo>
                  <a:pt x="323" y="123"/>
                  <a:pt x="481" y="129"/>
                  <a:pt x="640" y="136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68" name="Text Box 52"/>
          <p:cNvSpPr txBox="1">
            <a:spLocks noChangeArrowheads="1"/>
          </p:cNvSpPr>
          <p:nvPr/>
        </p:nvSpPr>
        <p:spPr bwMode="auto">
          <a:xfrm>
            <a:off x="2044700" y="6707188"/>
            <a:ext cx="3558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2</a:t>
            </a:r>
          </a:p>
        </p:txBody>
      </p:sp>
      <p:sp>
        <p:nvSpPr>
          <p:cNvPr id="26669" name="Freeform 53"/>
          <p:cNvSpPr>
            <a:spLocks/>
          </p:cNvSpPr>
          <p:nvPr/>
        </p:nvSpPr>
        <p:spPr bwMode="auto">
          <a:xfrm>
            <a:off x="981075" y="6159500"/>
            <a:ext cx="50800" cy="215900"/>
          </a:xfrm>
          <a:custGeom>
            <a:avLst/>
            <a:gdLst>
              <a:gd name="T0" fmla="*/ 0 w 32"/>
              <a:gd name="T1" fmla="*/ 0 h 136"/>
              <a:gd name="T2" fmla="*/ 32 w 32"/>
              <a:gd name="T3" fmla="*/ 136 h 136"/>
              <a:gd name="T4" fmla="*/ 0 60000 65536"/>
              <a:gd name="T5" fmla="*/ 0 60000 65536"/>
              <a:gd name="T6" fmla="*/ 0 w 32"/>
              <a:gd name="T7" fmla="*/ 0 h 136"/>
              <a:gd name="T8" fmla="*/ 32 w 32"/>
              <a:gd name="T9" fmla="*/ 136 h 1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2" h="136">
                <a:moveTo>
                  <a:pt x="0" y="0"/>
                </a:moveTo>
                <a:cubicBezTo>
                  <a:pt x="12" y="56"/>
                  <a:pt x="24" y="113"/>
                  <a:pt x="32" y="136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70" name="Oval 54"/>
          <p:cNvSpPr>
            <a:spLocks noChangeArrowheads="1"/>
          </p:cNvSpPr>
          <p:nvPr/>
        </p:nvSpPr>
        <p:spPr bwMode="auto">
          <a:xfrm>
            <a:off x="854075" y="6032500"/>
            <a:ext cx="228600" cy="1905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671" name="Text Box 55"/>
          <p:cNvSpPr txBox="1">
            <a:spLocks noChangeArrowheads="1"/>
          </p:cNvSpPr>
          <p:nvPr/>
        </p:nvSpPr>
        <p:spPr bwMode="auto">
          <a:xfrm>
            <a:off x="0" y="5646738"/>
            <a:ext cx="15652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1° pain afferent</a:t>
            </a:r>
          </a:p>
        </p:txBody>
      </p:sp>
      <p:sp>
        <p:nvSpPr>
          <p:cNvPr id="26674" name="Text Box 60"/>
          <p:cNvSpPr txBox="1">
            <a:spLocks noChangeArrowheads="1"/>
          </p:cNvSpPr>
          <p:nvPr/>
        </p:nvSpPr>
        <p:spPr bwMode="auto">
          <a:xfrm>
            <a:off x="1892300" y="6511925"/>
            <a:ext cx="438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/>
              <a:t>(+)</a:t>
            </a:r>
          </a:p>
        </p:txBody>
      </p:sp>
      <p:sp>
        <p:nvSpPr>
          <p:cNvPr id="26675" name="Text Box 61"/>
          <p:cNvSpPr txBox="1">
            <a:spLocks noChangeArrowheads="1"/>
          </p:cNvSpPr>
          <p:nvPr/>
        </p:nvSpPr>
        <p:spPr bwMode="auto">
          <a:xfrm>
            <a:off x="1104900" y="6107113"/>
            <a:ext cx="736600" cy="5175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b="1">
                <a:solidFill>
                  <a:schemeClr val="bg1"/>
                </a:solidFill>
              </a:rPr>
              <a:t>GLU</a:t>
            </a:r>
          </a:p>
          <a:p>
            <a:r>
              <a:rPr lang="en-US" sz="1400" b="1">
                <a:solidFill>
                  <a:schemeClr val="bg1"/>
                </a:solidFill>
              </a:rPr>
              <a:t>Sub. P</a:t>
            </a:r>
          </a:p>
        </p:txBody>
      </p:sp>
      <p:sp>
        <p:nvSpPr>
          <p:cNvPr id="26676" name="Text Box 63"/>
          <p:cNvSpPr txBox="1">
            <a:spLocks noChangeArrowheads="1"/>
          </p:cNvSpPr>
          <p:nvPr/>
        </p:nvSpPr>
        <p:spPr bwMode="auto">
          <a:xfrm>
            <a:off x="746125" y="717550"/>
            <a:ext cx="510137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b="1" dirty="0">
                <a:solidFill>
                  <a:srgbClr val="3366FF"/>
                </a:solidFill>
              </a:rPr>
              <a:t>Descending noradrenergic mechanism</a:t>
            </a:r>
            <a:endParaRPr lang="en-US" sz="2000" dirty="0">
              <a:solidFill>
                <a:srgbClr val="3366FF"/>
              </a:solidFill>
            </a:endParaRPr>
          </a:p>
          <a:p>
            <a:pPr>
              <a:buFontTx/>
              <a:buChar char="•"/>
            </a:pPr>
            <a:r>
              <a:rPr lang="en-US" sz="2000" dirty="0"/>
              <a:t> PAG neurons excite </a:t>
            </a:r>
            <a:r>
              <a:rPr lang="en-US" sz="2000" b="1" dirty="0">
                <a:solidFill>
                  <a:srgbClr val="3366FF"/>
                </a:solidFill>
              </a:rPr>
              <a:t>locus </a:t>
            </a:r>
            <a:r>
              <a:rPr lang="en-US" sz="2000" b="1" dirty="0" err="1">
                <a:solidFill>
                  <a:srgbClr val="3366FF"/>
                </a:solidFill>
              </a:rPr>
              <a:t>ceruleus</a:t>
            </a:r>
            <a:endParaRPr lang="en-US" sz="2000" b="1" dirty="0">
              <a:solidFill>
                <a:srgbClr val="3366FF"/>
              </a:solidFill>
            </a:endParaRPr>
          </a:p>
          <a:p>
            <a:pPr>
              <a:buFontTx/>
              <a:buChar char="•"/>
            </a:pPr>
            <a:r>
              <a:rPr lang="en-US" sz="2000" dirty="0"/>
              <a:t> NE projections descend to dorsal horn</a:t>
            </a:r>
          </a:p>
          <a:p>
            <a:r>
              <a:rPr lang="en-US" sz="2000" dirty="0"/>
              <a:t>  Pre-</a:t>
            </a:r>
            <a:r>
              <a:rPr lang="en-US" sz="2000" dirty="0" err="1"/>
              <a:t>synaptically</a:t>
            </a:r>
            <a:r>
              <a:rPr lang="en-US" sz="2000" dirty="0"/>
              <a:t> inhibit 1°pain afferents</a:t>
            </a:r>
          </a:p>
        </p:txBody>
      </p:sp>
      <p:sp>
        <p:nvSpPr>
          <p:cNvPr id="26677" name="Oval 65"/>
          <p:cNvSpPr>
            <a:spLocks noChangeArrowheads="1"/>
          </p:cNvSpPr>
          <p:nvPr/>
        </p:nvSpPr>
        <p:spPr bwMode="auto">
          <a:xfrm>
            <a:off x="2857500" y="6667500"/>
            <a:ext cx="76200" cy="304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78" name="Line 66"/>
          <p:cNvSpPr>
            <a:spLocks noChangeShapeType="1"/>
          </p:cNvSpPr>
          <p:nvPr/>
        </p:nvSpPr>
        <p:spPr bwMode="auto">
          <a:xfrm>
            <a:off x="2921000" y="6934200"/>
            <a:ext cx="520700" cy="43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79" name="Text Box 67"/>
          <p:cNvSpPr txBox="1">
            <a:spLocks noChangeArrowheads="1"/>
          </p:cNvSpPr>
          <p:nvPr/>
        </p:nvSpPr>
        <p:spPr bwMode="auto">
          <a:xfrm>
            <a:off x="3311525" y="7354888"/>
            <a:ext cx="1961269" cy="30777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dirty="0"/>
              <a:t>ALS projection neuron</a:t>
            </a:r>
          </a:p>
        </p:txBody>
      </p:sp>
      <p:sp>
        <p:nvSpPr>
          <p:cNvPr id="26680" name="Text Box 68"/>
          <p:cNvSpPr txBox="1">
            <a:spLocks noChangeArrowheads="1"/>
          </p:cNvSpPr>
          <p:nvPr/>
        </p:nvSpPr>
        <p:spPr bwMode="auto">
          <a:xfrm>
            <a:off x="263525" y="8043863"/>
            <a:ext cx="659447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sz="1800" dirty="0">
                <a:solidFill>
                  <a:srgbClr val="3366FF"/>
                </a:solidFill>
              </a:rPr>
              <a:t>  NE gates K</a:t>
            </a:r>
            <a:r>
              <a:rPr lang="en-US" sz="1800" baseline="30000" dirty="0">
                <a:solidFill>
                  <a:srgbClr val="3366FF"/>
                </a:solidFill>
              </a:rPr>
              <a:t>+</a:t>
            </a:r>
            <a:r>
              <a:rPr lang="en-US" sz="1800" dirty="0">
                <a:solidFill>
                  <a:srgbClr val="3366FF"/>
                </a:solidFill>
              </a:rPr>
              <a:t> efflux through presynaptic </a:t>
            </a:r>
            <a:r>
              <a:rPr lang="en-US" sz="1800" dirty="0">
                <a:solidFill>
                  <a:srgbClr val="3366FF"/>
                </a:solidFill>
                <a:latin typeface="Symbol" charset="0"/>
                <a:sym typeface="Symbol" charset="0"/>
              </a:rPr>
              <a:t></a:t>
            </a:r>
            <a:r>
              <a:rPr lang="en-US" sz="1800" dirty="0">
                <a:solidFill>
                  <a:srgbClr val="3366FF"/>
                </a:solidFill>
              </a:rPr>
              <a:t>receptors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>
                <a:solidFill>
                  <a:srgbClr val="3366FF"/>
                </a:solidFill>
              </a:rPr>
              <a:t>  Hyperpolarizes pain afferent terminals, thereby blocking </a:t>
            </a:r>
          </a:p>
          <a:p>
            <a:r>
              <a:rPr lang="en-US" sz="1800" dirty="0">
                <a:solidFill>
                  <a:srgbClr val="3366FF"/>
                </a:solidFill>
              </a:rPr>
              <a:t>      Ca</a:t>
            </a:r>
            <a:r>
              <a:rPr lang="en-US" sz="1800" baseline="30000" dirty="0">
                <a:solidFill>
                  <a:srgbClr val="3366FF"/>
                </a:solidFill>
              </a:rPr>
              <a:t>+2</a:t>
            </a:r>
            <a:r>
              <a:rPr lang="en-US" sz="1800" dirty="0">
                <a:solidFill>
                  <a:srgbClr val="3366FF"/>
                </a:solidFill>
              </a:rPr>
              <a:t> influx-mediated </a:t>
            </a:r>
            <a:r>
              <a:rPr lang="en-US" sz="1800" dirty="0" err="1">
                <a:solidFill>
                  <a:srgbClr val="3366FF"/>
                </a:solidFill>
              </a:rPr>
              <a:t>Glu</a:t>
            </a:r>
            <a:r>
              <a:rPr lang="en-US" sz="1800" dirty="0">
                <a:solidFill>
                  <a:srgbClr val="3366FF"/>
                </a:solidFill>
              </a:rPr>
              <a:t> release</a:t>
            </a:r>
          </a:p>
        </p:txBody>
      </p:sp>
      <p:sp>
        <p:nvSpPr>
          <p:cNvPr id="26686" name="Text Box 2"/>
          <p:cNvSpPr txBox="1">
            <a:spLocks noChangeArrowheads="1"/>
          </p:cNvSpPr>
          <p:nvPr/>
        </p:nvSpPr>
        <p:spPr bwMode="auto">
          <a:xfrm>
            <a:off x="265113" y="254000"/>
            <a:ext cx="6413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b="1"/>
              <a:t>Two descending analgesic pathways</a:t>
            </a:r>
          </a:p>
        </p:txBody>
      </p:sp>
      <p:sp>
        <p:nvSpPr>
          <p:cNvPr id="26688" name="Text Box 64"/>
          <p:cNvSpPr txBox="1">
            <a:spLocks noChangeArrowheads="1"/>
          </p:cNvSpPr>
          <p:nvPr/>
        </p:nvSpPr>
        <p:spPr bwMode="auto">
          <a:xfrm>
            <a:off x="415925" y="682625"/>
            <a:ext cx="44134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3366FF"/>
                </a:solidFill>
              </a:rPr>
              <a:t>1. </a:t>
            </a:r>
          </a:p>
        </p:txBody>
      </p:sp>
      <p:sp>
        <p:nvSpPr>
          <p:cNvPr id="42" name="Text Box 63"/>
          <p:cNvSpPr txBox="1">
            <a:spLocks noChangeArrowheads="1"/>
          </p:cNvSpPr>
          <p:nvPr/>
        </p:nvSpPr>
        <p:spPr bwMode="auto">
          <a:xfrm>
            <a:off x="3572264" y="2399412"/>
            <a:ext cx="684213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ヒラギノ角ゴ Pro W3" charset="0"/>
              </a:rPr>
              <a:t>PAG</a:t>
            </a:r>
            <a:endParaRPr lang="en-US" sz="1800" b="1" dirty="0"/>
          </a:p>
        </p:txBody>
      </p:sp>
      <p:grpSp>
        <p:nvGrpSpPr>
          <p:cNvPr id="47" name="Group 108"/>
          <p:cNvGrpSpPr>
            <a:grpSpLocks/>
          </p:cNvGrpSpPr>
          <p:nvPr/>
        </p:nvGrpSpPr>
        <p:grpSpPr bwMode="auto">
          <a:xfrm>
            <a:off x="3335338" y="2374900"/>
            <a:ext cx="246062" cy="266700"/>
            <a:chOff x="469" y="3944"/>
            <a:chExt cx="155" cy="168"/>
          </a:xfrm>
        </p:grpSpPr>
        <p:sp>
          <p:nvSpPr>
            <p:cNvPr id="48" name="Oval 109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110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0" name="Group 111"/>
          <p:cNvGrpSpPr>
            <a:grpSpLocks/>
          </p:cNvGrpSpPr>
          <p:nvPr/>
        </p:nvGrpSpPr>
        <p:grpSpPr bwMode="auto">
          <a:xfrm flipH="1">
            <a:off x="2185590" y="2197100"/>
            <a:ext cx="246062" cy="266700"/>
            <a:chOff x="469" y="3944"/>
            <a:chExt cx="155" cy="168"/>
          </a:xfrm>
        </p:grpSpPr>
        <p:sp>
          <p:nvSpPr>
            <p:cNvPr id="51" name="Oval 112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Freeform 113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09157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0" name="Text Box 56"/>
          <p:cNvSpPr txBox="1">
            <a:spLocks noChangeArrowheads="1"/>
          </p:cNvSpPr>
          <p:nvPr/>
        </p:nvSpPr>
        <p:spPr bwMode="auto">
          <a:xfrm>
            <a:off x="746125" y="793750"/>
            <a:ext cx="6006773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b="1" dirty="0"/>
              <a:t>Descending </a:t>
            </a:r>
            <a:r>
              <a:rPr lang="en-US" sz="2000" b="1" dirty="0">
                <a:solidFill>
                  <a:srgbClr val="008000"/>
                </a:solidFill>
              </a:rPr>
              <a:t>serotonergic mechanism</a:t>
            </a:r>
            <a:endParaRPr lang="en-US" sz="1800" b="1" dirty="0">
              <a:solidFill>
                <a:srgbClr val="008000"/>
              </a:solidFill>
            </a:endParaRPr>
          </a:p>
          <a:p>
            <a:pPr>
              <a:buFontTx/>
              <a:buChar char="•"/>
            </a:pPr>
            <a:r>
              <a:rPr lang="en-US" sz="1800" dirty="0"/>
              <a:t> GLU neurons co-activate descending </a:t>
            </a:r>
            <a:r>
              <a:rPr lang="en-US" sz="1800" b="1" dirty="0">
                <a:solidFill>
                  <a:srgbClr val="008000"/>
                </a:solidFill>
              </a:rPr>
              <a:t>5-HT neurons </a:t>
            </a:r>
          </a:p>
          <a:p>
            <a:r>
              <a:rPr lang="en-US" sz="1800" dirty="0">
                <a:solidFill>
                  <a:srgbClr val="008000"/>
                </a:solidFill>
              </a:rPr>
              <a:t>  </a:t>
            </a:r>
            <a:r>
              <a:rPr lang="en-US" sz="1800" b="1" dirty="0">
                <a:solidFill>
                  <a:srgbClr val="000000"/>
                </a:solidFill>
              </a:rPr>
              <a:t>in </a:t>
            </a:r>
            <a:r>
              <a:rPr lang="en-US" sz="1800" b="1" dirty="0">
                <a:solidFill>
                  <a:srgbClr val="008000"/>
                </a:solidFill>
              </a:rPr>
              <a:t>nucleus raphe </a:t>
            </a:r>
            <a:r>
              <a:rPr lang="en-US" sz="1800" b="1" dirty="0" err="1">
                <a:solidFill>
                  <a:srgbClr val="008000"/>
                </a:solidFill>
              </a:rPr>
              <a:t>magnus</a:t>
            </a:r>
            <a:r>
              <a:rPr lang="en-US" sz="1800" b="1" dirty="0">
                <a:solidFill>
                  <a:srgbClr val="008000"/>
                </a:solidFill>
              </a:rPr>
              <a:t> (NRM) </a:t>
            </a:r>
            <a:r>
              <a:rPr lang="en-US" sz="1800" dirty="0">
                <a:solidFill>
                  <a:srgbClr val="000000"/>
                </a:solidFill>
              </a:rPr>
              <a:t>in medulla</a:t>
            </a:r>
          </a:p>
          <a:p>
            <a:pPr>
              <a:buFontTx/>
              <a:buChar char="•"/>
            </a:pPr>
            <a:r>
              <a:rPr lang="en-US" sz="1800" dirty="0">
                <a:solidFill>
                  <a:srgbClr val="008000"/>
                </a:solidFill>
              </a:rPr>
              <a:t> </a:t>
            </a:r>
            <a:r>
              <a:rPr lang="en-US" sz="1800" b="1" dirty="0">
                <a:solidFill>
                  <a:srgbClr val="008000"/>
                </a:solidFill>
              </a:rPr>
              <a:t>5-HT neurons </a:t>
            </a:r>
            <a:r>
              <a:rPr lang="en-US" sz="1800" dirty="0">
                <a:solidFill>
                  <a:srgbClr val="000000"/>
                </a:solidFill>
              </a:rPr>
              <a:t>excite</a:t>
            </a:r>
            <a:r>
              <a:rPr lang="en-US" sz="1800" dirty="0">
                <a:solidFill>
                  <a:srgbClr val="008000"/>
                </a:solidFill>
              </a:rPr>
              <a:t> </a:t>
            </a:r>
            <a:r>
              <a:rPr lang="en-US" sz="1800" b="1" dirty="0" err="1">
                <a:solidFill>
                  <a:srgbClr val="CD32D9"/>
                </a:solidFill>
              </a:rPr>
              <a:t>enkephalinergic</a:t>
            </a:r>
            <a:r>
              <a:rPr lang="en-US" sz="1800" b="1" dirty="0">
                <a:solidFill>
                  <a:srgbClr val="CD32D9"/>
                </a:solidFill>
              </a:rPr>
              <a:t> interneurons</a:t>
            </a:r>
            <a:r>
              <a:rPr lang="en-US" sz="1800" b="1" dirty="0">
                <a:solidFill>
                  <a:srgbClr val="008000"/>
                </a:solidFill>
              </a:rPr>
              <a:t> </a:t>
            </a:r>
            <a:r>
              <a:rPr lang="en-US" sz="1800" dirty="0">
                <a:solidFill>
                  <a:srgbClr val="008000"/>
                </a:solidFill>
              </a:rPr>
              <a:t>in</a:t>
            </a:r>
          </a:p>
          <a:p>
            <a:r>
              <a:rPr lang="en-US" sz="1800" dirty="0">
                <a:solidFill>
                  <a:srgbClr val="008000"/>
                </a:solidFill>
              </a:rPr>
              <a:t>  </a:t>
            </a:r>
            <a:r>
              <a:rPr lang="en-US" sz="1800" dirty="0"/>
              <a:t>dorsal horn </a:t>
            </a:r>
          </a:p>
          <a:p>
            <a:pPr>
              <a:buFontTx/>
              <a:buChar char="•"/>
            </a:pPr>
            <a:r>
              <a:rPr lang="en-US" sz="1800" dirty="0">
                <a:solidFill>
                  <a:srgbClr val="008000"/>
                </a:solidFill>
              </a:rPr>
              <a:t> </a:t>
            </a:r>
            <a:r>
              <a:rPr lang="en-US" sz="1800" dirty="0">
                <a:solidFill>
                  <a:srgbClr val="CD32D9"/>
                </a:solidFill>
              </a:rPr>
              <a:t>ENK neurons </a:t>
            </a:r>
            <a:r>
              <a:rPr lang="en-US" sz="1800" dirty="0">
                <a:solidFill>
                  <a:srgbClr val="000000"/>
                </a:solidFill>
              </a:rPr>
              <a:t>inhibit 2° pain projections neurons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27709" name="Text Box 2"/>
          <p:cNvSpPr txBox="1">
            <a:spLocks noChangeArrowheads="1"/>
          </p:cNvSpPr>
          <p:nvPr/>
        </p:nvSpPr>
        <p:spPr bwMode="auto">
          <a:xfrm>
            <a:off x="265113" y="254000"/>
            <a:ext cx="6413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b="1"/>
              <a:t>Two descending analgesic pathways</a:t>
            </a:r>
          </a:p>
        </p:txBody>
      </p:sp>
      <p:sp>
        <p:nvSpPr>
          <p:cNvPr id="27712" name="Text Box 64"/>
          <p:cNvSpPr txBox="1">
            <a:spLocks noChangeArrowheads="1"/>
          </p:cNvSpPr>
          <p:nvPr/>
        </p:nvSpPr>
        <p:spPr bwMode="auto">
          <a:xfrm>
            <a:off x="466725" y="758825"/>
            <a:ext cx="438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2</a:t>
            </a:r>
            <a:r>
              <a:rPr lang="en-US" b="1" dirty="0">
                <a:solidFill>
                  <a:srgbClr val="3C8C93"/>
                </a:solidFill>
              </a:rPr>
              <a:t>.</a:t>
            </a:r>
          </a:p>
        </p:txBody>
      </p:sp>
      <p:grpSp>
        <p:nvGrpSpPr>
          <p:cNvPr id="27718" name="Group 70"/>
          <p:cNvGrpSpPr>
            <a:grpSpLocks/>
          </p:cNvGrpSpPr>
          <p:nvPr/>
        </p:nvGrpSpPr>
        <p:grpSpPr bwMode="auto">
          <a:xfrm>
            <a:off x="50800" y="2695818"/>
            <a:ext cx="6613525" cy="5732463"/>
            <a:chOff x="0" y="1216"/>
            <a:chExt cx="4166" cy="3611"/>
          </a:xfrm>
        </p:grpSpPr>
        <p:sp>
          <p:nvSpPr>
            <p:cNvPr id="27651" name="AutoShape 3"/>
            <p:cNvSpPr>
              <a:spLocks noChangeArrowheads="1"/>
            </p:cNvSpPr>
            <p:nvPr/>
          </p:nvSpPr>
          <p:spPr bwMode="auto">
            <a:xfrm>
              <a:off x="1208" y="1304"/>
              <a:ext cx="1496" cy="464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52" name="AutoShape 4"/>
            <p:cNvSpPr>
              <a:spLocks noChangeArrowheads="1"/>
            </p:cNvSpPr>
            <p:nvPr/>
          </p:nvSpPr>
          <p:spPr bwMode="auto">
            <a:xfrm>
              <a:off x="1216" y="2592"/>
              <a:ext cx="1496" cy="1992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53" name="Text Box 5"/>
            <p:cNvSpPr txBox="1">
              <a:spLocks noChangeArrowheads="1"/>
            </p:cNvSpPr>
            <p:nvPr/>
          </p:nvSpPr>
          <p:spPr bwMode="auto">
            <a:xfrm>
              <a:off x="2728" y="2768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1"/>
                <a:t>Spinal cord</a:t>
              </a:r>
            </a:p>
          </p:txBody>
        </p:sp>
        <p:sp>
          <p:nvSpPr>
            <p:cNvPr id="27654" name="Text Box 6"/>
            <p:cNvSpPr txBox="1">
              <a:spLocks noChangeArrowheads="1"/>
            </p:cNvSpPr>
            <p:nvPr/>
          </p:nvSpPr>
          <p:spPr bwMode="auto">
            <a:xfrm>
              <a:off x="2752" y="2192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/>
                <a:t> medulla</a:t>
              </a:r>
              <a:endParaRPr lang="en-US" sz="1800" b="1"/>
            </a:p>
          </p:txBody>
        </p:sp>
        <p:sp>
          <p:nvSpPr>
            <p:cNvPr id="27655" name="Text Box 7"/>
            <p:cNvSpPr txBox="1">
              <a:spLocks noChangeArrowheads="1"/>
            </p:cNvSpPr>
            <p:nvPr/>
          </p:nvSpPr>
          <p:spPr bwMode="auto">
            <a:xfrm>
              <a:off x="2758" y="3129"/>
              <a:ext cx="1408" cy="60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 dirty="0">
                  <a:solidFill>
                    <a:srgbClr val="3366FF"/>
                  </a:solidFill>
                </a:rPr>
                <a:t>LC = locus </a:t>
              </a:r>
              <a:r>
                <a:rPr lang="en-US" sz="1400" b="1" dirty="0" err="1">
                  <a:solidFill>
                    <a:srgbClr val="3366FF"/>
                  </a:solidFill>
                </a:rPr>
                <a:t>ceruleus</a:t>
              </a:r>
              <a:endParaRPr lang="en-US" sz="1400" dirty="0">
                <a:solidFill>
                  <a:srgbClr val="3366FF"/>
                </a:solidFill>
              </a:endParaRPr>
            </a:p>
            <a:p>
              <a:r>
                <a:rPr lang="en-US" sz="1400" b="1" dirty="0">
                  <a:solidFill>
                    <a:srgbClr val="008000"/>
                  </a:solidFill>
                </a:rPr>
                <a:t>NRM = n. raphe </a:t>
              </a:r>
              <a:r>
                <a:rPr lang="en-US" sz="1400" b="1" dirty="0" err="1">
                  <a:solidFill>
                    <a:srgbClr val="008000"/>
                  </a:solidFill>
                </a:rPr>
                <a:t>magnus</a:t>
              </a:r>
              <a:endParaRPr lang="en-US" sz="1400" dirty="0">
                <a:solidFill>
                  <a:srgbClr val="008000"/>
                </a:solidFill>
              </a:endParaRPr>
            </a:p>
            <a:p>
              <a:r>
                <a:rPr lang="en-US" sz="1400" dirty="0"/>
                <a:t>2= dorsal horn projection </a:t>
              </a:r>
            </a:p>
            <a:p>
              <a:r>
                <a:rPr lang="en-US" sz="1400" dirty="0"/>
                <a:t>     neuron</a:t>
              </a:r>
            </a:p>
          </p:txBody>
        </p:sp>
        <p:sp>
          <p:nvSpPr>
            <p:cNvPr id="27656" name="AutoShape 8"/>
            <p:cNvSpPr>
              <a:spLocks noChangeArrowheads="1"/>
            </p:cNvSpPr>
            <p:nvPr/>
          </p:nvSpPr>
          <p:spPr bwMode="auto">
            <a:xfrm>
              <a:off x="1216" y="1768"/>
              <a:ext cx="1496" cy="424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57" name="AutoShape 9"/>
            <p:cNvSpPr>
              <a:spLocks noChangeArrowheads="1"/>
            </p:cNvSpPr>
            <p:nvPr/>
          </p:nvSpPr>
          <p:spPr bwMode="auto">
            <a:xfrm>
              <a:off x="1224" y="2200"/>
              <a:ext cx="1496" cy="392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58" name="Text Box 10"/>
            <p:cNvSpPr txBox="1">
              <a:spLocks noChangeArrowheads="1"/>
            </p:cNvSpPr>
            <p:nvPr/>
          </p:nvSpPr>
          <p:spPr bwMode="auto">
            <a:xfrm>
              <a:off x="2768" y="1816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/>
                <a:t> pons</a:t>
              </a:r>
              <a:endParaRPr lang="en-US" sz="1800" b="1"/>
            </a:p>
          </p:txBody>
        </p:sp>
        <p:sp>
          <p:nvSpPr>
            <p:cNvPr id="27659" name="Text Box 11"/>
            <p:cNvSpPr txBox="1">
              <a:spLocks noChangeArrowheads="1"/>
            </p:cNvSpPr>
            <p:nvPr/>
          </p:nvSpPr>
          <p:spPr bwMode="auto">
            <a:xfrm>
              <a:off x="2736" y="1320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/>
                <a:t> midbrain</a:t>
              </a:r>
              <a:endParaRPr lang="en-US" sz="1800" b="1"/>
            </a:p>
          </p:txBody>
        </p:sp>
        <p:sp>
          <p:nvSpPr>
            <p:cNvPr id="27660" name="Oval 12"/>
            <p:cNvSpPr>
              <a:spLocks noChangeArrowheads="1"/>
            </p:cNvSpPr>
            <p:nvPr/>
          </p:nvSpPr>
          <p:spPr bwMode="auto">
            <a:xfrm>
              <a:off x="1824" y="1424"/>
              <a:ext cx="80" cy="8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1" name="Freeform 13"/>
            <p:cNvSpPr>
              <a:spLocks/>
            </p:cNvSpPr>
            <p:nvPr/>
          </p:nvSpPr>
          <p:spPr bwMode="auto">
            <a:xfrm>
              <a:off x="1872" y="1488"/>
              <a:ext cx="37" cy="983"/>
            </a:xfrm>
            <a:custGeom>
              <a:avLst/>
              <a:gdLst>
                <a:gd name="T0" fmla="*/ 0 w 37"/>
                <a:gd name="T1" fmla="*/ 0 h 1047"/>
                <a:gd name="T2" fmla="*/ 32 w 37"/>
                <a:gd name="T3" fmla="*/ 888 h 1047"/>
                <a:gd name="T4" fmla="*/ 32 w 37"/>
                <a:gd name="T5" fmla="*/ 952 h 1047"/>
                <a:gd name="T6" fmla="*/ 0 60000 65536"/>
                <a:gd name="T7" fmla="*/ 0 60000 65536"/>
                <a:gd name="T8" fmla="*/ 0 60000 65536"/>
                <a:gd name="T9" fmla="*/ 0 w 37"/>
                <a:gd name="T10" fmla="*/ 0 h 1047"/>
                <a:gd name="T11" fmla="*/ 37 w 37"/>
                <a:gd name="T12" fmla="*/ 1047 h 10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7" h="1047">
                  <a:moveTo>
                    <a:pt x="0" y="0"/>
                  </a:moveTo>
                  <a:cubicBezTo>
                    <a:pt x="13" y="364"/>
                    <a:pt x="27" y="729"/>
                    <a:pt x="32" y="888"/>
                  </a:cubicBezTo>
                  <a:cubicBezTo>
                    <a:pt x="37" y="1047"/>
                    <a:pt x="34" y="999"/>
                    <a:pt x="32" y="952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2" name="Freeform 14"/>
            <p:cNvSpPr>
              <a:spLocks/>
            </p:cNvSpPr>
            <p:nvPr/>
          </p:nvSpPr>
          <p:spPr bwMode="auto">
            <a:xfrm>
              <a:off x="1848" y="2407"/>
              <a:ext cx="88" cy="113"/>
            </a:xfrm>
            <a:custGeom>
              <a:avLst/>
              <a:gdLst>
                <a:gd name="T0" fmla="*/ 0 w 88"/>
                <a:gd name="T1" fmla="*/ 57 h 113"/>
                <a:gd name="T2" fmla="*/ 56 w 88"/>
                <a:gd name="T3" fmla="*/ 9 h 113"/>
                <a:gd name="T4" fmla="*/ 88 w 88"/>
                <a:gd name="T5" fmla="*/ 113 h 113"/>
                <a:gd name="T6" fmla="*/ 0 60000 65536"/>
                <a:gd name="T7" fmla="*/ 0 60000 65536"/>
                <a:gd name="T8" fmla="*/ 0 60000 65536"/>
                <a:gd name="T9" fmla="*/ 0 w 88"/>
                <a:gd name="T10" fmla="*/ 0 h 113"/>
                <a:gd name="T11" fmla="*/ 88 w 88"/>
                <a:gd name="T12" fmla="*/ 113 h 1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8" h="113">
                  <a:moveTo>
                    <a:pt x="0" y="57"/>
                  </a:moveTo>
                  <a:cubicBezTo>
                    <a:pt x="20" y="28"/>
                    <a:pt x="41" y="0"/>
                    <a:pt x="56" y="9"/>
                  </a:cubicBezTo>
                  <a:cubicBezTo>
                    <a:pt x="71" y="18"/>
                    <a:pt x="79" y="65"/>
                    <a:pt x="88" y="113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3" name="Oval 15"/>
            <p:cNvSpPr>
              <a:spLocks noChangeArrowheads="1"/>
            </p:cNvSpPr>
            <p:nvPr/>
          </p:nvSpPr>
          <p:spPr bwMode="auto">
            <a:xfrm>
              <a:off x="1568" y="2000"/>
              <a:ext cx="80" cy="80"/>
            </a:xfrm>
            <a:prstGeom prst="ellipse">
              <a:avLst/>
            </a:prstGeom>
            <a:solidFill>
              <a:srgbClr val="FF6505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4" name="Oval 16"/>
            <p:cNvSpPr>
              <a:spLocks noChangeArrowheads="1"/>
            </p:cNvSpPr>
            <p:nvPr/>
          </p:nvSpPr>
          <p:spPr bwMode="auto">
            <a:xfrm>
              <a:off x="1840" y="2472"/>
              <a:ext cx="80" cy="88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5" name="Freeform 17"/>
            <p:cNvSpPr>
              <a:spLocks/>
            </p:cNvSpPr>
            <p:nvPr/>
          </p:nvSpPr>
          <p:spPr bwMode="auto">
            <a:xfrm>
              <a:off x="1280" y="2056"/>
              <a:ext cx="328" cy="1883"/>
            </a:xfrm>
            <a:custGeom>
              <a:avLst/>
              <a:gdLst>
                <a:gd name="T0" fmla="*/ 416 w 416"/>
                <a:gd name="T1" fmla="*/ 0 h 1939"/>
                <a:gd name="T2" fmla="*/ 384 w 416"/>
                <a:gd name="T3" fmla="*/ 200 h 1939"/>
                <a:gd name="T4" fmla="*/ 232 w 416"/>
                <a:gd name="T5" fmla="*/ 880 h 1939"/>
                <a:gd name="T6" fmla="*/ 160 w 416"/>
                <a:gd name="T7" fmla="*/ 1296 h 1939"/>
                <a:gd name="T8" fmla="*/ 96 w 416"/>
                <a:gd name="T9" fmla="*/ 1704 h 1939"/>
                <a:gd name="T10" fmla="*/ 72 w 416"/>
                <a:gd name="T11" fmla="*/ 1848 h 1939"/>
                <a:gd name="T12" fmla="*/ 88 w 416"/>
                <a:gd name="T13" fmla="*/ 1936 h 1939"/>
                <a:gd name="T14" fmla="*/ 64 w 416"/>
                <a:gd name="T15" fmla="*/ 1832 h 1939"/>
                <a:gd name="T16" fmla="*/ 0 w 416"/>
                <a:gd name="T17" fmla="*/ 1896 h 193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416"/>
                <a:gd name="T28" fmla="*/ 0 h 1939"/>
                <a:gd name="T29" fmla="*/ 416 w 416"/>
                <a:gd name="T30" fmla="*/ 1939 h 193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416" h="1939">
                  <a:moveTo>
                    <a:pt x="416" y="0"/>
                  </a:moveTo>
                  <a:cubicBezTo>
                    <a:pt x="415" y="26"/>
                    <a:pt x="415" y="53"/>
                    <a:pt x="384" y="200"/>
                  </a:cubicBezTo>
                  <a:cubicBezTo>
                    <a:pt x="353" y="347"/>
                    <a:pt x="269" y="698"/>
                    <a:pt x="232" y="880"/>
                  </a:cubicBezTo>
                  <a:cubicBezTo>
                    <a:pt x="195" y="1062"/>
                    <a:pt x="183" y="1159"/>
                    <a:pt x="160" y="1296"/>
                  </a:cubicBezTo>
                  <a:cubicBezTo>
                    <a:pt x="137" y="1433"/>
                    <a:pt x="111" y="1612"/>
                    <a:pt x="96" y="1704"/>
                  </a:cubicBezTo>
                  <a:cubicBezTo>
                    <a:pt x="81" y="1796"/>
                    <a:pt x="73" y="1809"/>
                    <a:pt x="72" y="1848"/>
                  </a:cubicBezTo>
                  <a:cubicBezTo>
                    <a:pt x="71" y="1887"/>
                    <a:pt x="89" y="1939"/>
                    <a:pt x="88" y="1936"/>
                  </a:cubicBezTo>
                  <a:cubicBezTo>
                    <a:pt x="87" y="1933"/>
                    <a:pt x="79" y="1839"/>
                    <a:pt x="64" y="1832"/>
                  </a:cubicBezTo>
                  <a:cubicBezTo>
                    <a:pt x="49" y="1825"/>
                    <a:pt x="24" y="1860"/>
                    <a:pt x="0" y="1896"/>
                  </a:cubicBezTo>
                </a:path>
              </a:pathLst>
            </a:custGeom>
            <a:noFill/>
            <a:ln w="38100">
              <a:solidFill>
                <a:srgbClr val="33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3366FF"/>
                </a:solidFill>
              </a:endParaRPr>
            </a:p>
          </p:txBody>
        </p:sp>
        <p:sp>
          <p:nvSpPr>
            <p:cNvPr id="27666" name="Freeform 18"/>
            <p:cNvSpPr>
              <a:spLocks/>
            </p:cNvSpPr>
            <p:nvPr/>
          </p:nvSpPr>
          <p:spPr bwMode="auto">
            <a:xfrm>
              <a:off x="1616" y="2528"/>
              <a:ext cx="264" cy="1344"/>
            </a:xfrm>
            <a:custGeom>
              <a:avLst/>
              <a:gdLst>
                <a:gd name="T0" fmla="*/ 264 w 264"/>
                <a:gd name="T1" fmla="*/ 0 h 1344"/>
                <a:gd name="T2" fmla="*/ 232 w 264"/>
                <a:gd name="T3" fmla="*/ 192 h 1344"/>
                <a:gd name="T4" fmla="*/ 136 w 264"/>
                <a:gd name="T5" fmla="*/ 648 h 1344"/>
                <a:gd name="T6" fmla="*/ 0 w 264"/>
                <a:gd name="T7" fmla="*/ 1344 h 134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4"/>
                <a:gd name="T13" fmla="*/ 0 h 1344"/>
                <a:gd name="T14" fmla="*/ 264 w 264"/>
                <a:gd name="T15" fmla="*/ 1344 h 134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4" h="1344">
                  <a:moveTo>
                    <a:pt x="264" y="0"/>
                  </a:moveTo>
                  <a:cubicBezTo>
                    <a:pt x="258" y="42"/>
                    <a:pt x="253" y="84"/>
                    <a:pt x="232" y="192"/>
                  </a:cubicBezTo>
                  <a:cubicBezTo>
                    <a:pt x="211" y="300"/>
                    <a:pt x="175" y="456"/>
                    <a:pt x="136" y="648"/>
                  </a:cubicBezTo>
                  <a:cubicBezTo>
                    <a:pt x="97" y="840"/>
                    <a:pt x="28" y="1199"/>
                    <a:pt x="0" y="1344"/>
                  </a:cubicBezTo>
                </a:path>
              </a:pathLst>
            </a:custGeom>
            <a:noFill/>
            <a:ln w="38100">
              <a:solidFill>
                <a:srgbClr val="008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7" name="Rectangle 19"/>
            <p:cNvSpPr>
              <a:spLocks noChangeArrowheads="1"/>
            </p:cNvSpPr>
            <p:nvPr/>
          </p:nvSpPr>
          <p:spPr bwMode="auto">
            <a:xfrm>
              <a:off x="3246" y="3281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7669" name="Text Box 21"/>
            <p:cNvSpPr txBox="1">
              <a:spLocks noChangeArrowheads="1"/>
            </p:cNvSpPr>
            <p:nvPr/>
          </p:nvSpPr>
          <p:spPr bwMode="auto">
            <a:xfrm>
              <a:off x="1958" y="2329"/>
              <a:ext cx="4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1" dirty="0">
                  <a:solidFill>
                    <a:srgbClr val="008000"/>
                  </a:solidFill>
                </a:rPr>
                <a:t>NRM</a:t>
              </a:r>
            </a:p>
          </p:txBody>
        </p:sp>
        <p:sp>
          <p:nvSpPr>
            <p:cNvPr id="27670" name="Text Box 22"/>
            <p:cNvSpPr txBox="1">
              <a:spLocks noChangeArrowheads="1"/>
            </p:cNvSpPr>
            <p:nvPr/>
          </p:nvSpPr>
          <p:spPr bwMode="auto">
            <a:xfrm>
              <a:off x="1598" y="3103"/>
              <a:ext cx="365" cy="1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>
                  <a:solidFill>
                    <a:srgbClr val="12FF2E"/>
                  </a:solidFill>
                </a:rPr>
                <a:t>5-HT</a:t>
              </a:r>
            </a:p>
          </p:txBody>
        </p:sp>
        <p:sp>
          <p:nvSpPr>
            <p:cNvPr id="27671" name="Text Box 23"/>
            <p:cNvSpPr txBox="1">
              <a:spLocks noChangeArrowheads="1"/>
            </p:cNvSpPr>
            <p:nvPr/>
          </p:nvSpPr>
          <p:spPr bwMode="auto">
            <a:xfrm>
              <a:off x="1670" y="1591"/>
              <a:ext cx="352" cy="1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 dirty="0">
                  <a:solidFill>
                    <a:srgbClr val="FF0000"/>
                  </a:solidFill>
                </a:rPr>
                <a:t>GLU</a:t>
              </a:r>
            </a:p>
          </p:txBody>
        </p:sp>
        <p:sp>
          <p:nvSpPr>
            <p:cNvPr id="27672" name="Text Box 24"/>
            <p:cNvSpPr txBox="1">
              <a:spLocks noChangeArrowheads="1"/>
            </p:cNvSpPr>
            <p:nvPr/>
          </p:nvSpPr>
          <p:spPr bwMode="auto">
            <a:xfrm>
              <a:off x="1390" y="2734"/>
              <a:ext cx="294" cy="21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 dirty="0">
                  <a:solidFill>
                    <a:srgbClr val="3366FF"/>
                  </a:solidFill>
                </a:rPr>
                <a:t>NE</a:t>
              </a:r>
            </a:p>
          </p:txBody>
        </p:sp>
        <p:sp>
          <p:nvSpPr>
            <p:cNvPr id="27674" name="Text Box 26"/>
            <p:cNvSpPr txBox="1">
              <a:spLocks noChangeArrowheads="1"/>
            </p:cNvSpPr>
            <p:nvPr/>
          </p:nvSpPr>
          <p:spPr bwMode="auto">
            <a:xfrm>
              <a:off x="1542" y="1785"/>
              <a:ext cx="2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rgbClr val="FF0000"/>
                  </a:solidFill>
                </a:rPr>
                <a:t>+</a:t>
              </a:r>
            </a:p>
          </p:txBody>
        </p:sp>
        <p:sp>
          <p:nvSpPr>
            <p:cNvPr id="27675" name="Text Box 27"/>
            <p:cNvSpPr txBox="1">
              <a:spLocks noChangeArrowheads="1"/>
            </p:cNvSpPr>
            <p:nvPr/>
          </p:nvSpPr>
          <p:spPr bwMode="auto">
            <a:xfrm>
              <a:off x="1662" y="2185"/>
              <a:ext cx="2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rgbClr val="FF0000"/>
                  </a:solidFill>
                </a:rPr>
                <a:t>+</a:t>
              </a:r>
            </a:p>
          </p:txBody>
        </p:sp>
        <p:sp>
          <p:nvSpPr>
            <p:cNvPr id="27676" name="Freeform 28"/>
            <p:cNvSpPr>
              <a:spLocks/>
            </p:cNvSpPr>
            <p:nvPr/>
          </p:nvSpPr>
          <p:spPr bwMode="auto">
            <a:xfrm>
              <a:off x="1640" y="2000"/>
              <a:ext cx="45" cy="96"/>
            </a:xfrm>
            <a:custGeom>
              <a:avLst/>
              <a:gdLst>
                <a:gd name="T0" fmla="*/ 32 w 45"/>
                <a:gd name="T1" fmla="*/ 0 h 96"/>
                <a:gd name="T2" fmla="*/ 40 w 45"/>
                <a:gd name="T3" fmla="*/ 72 h 96"/>
                <a:gd name="T4" fmla="*/ 0 w 45"/>
                <a:gd name="T5" fmla="*/ 96 h 96"/>
                <a:gd name="T6" fmla="*/ 0 60000 65536"/>
                <a:gd name="T7" fmla="*/ 0 60000 65536"/>
                <a:gd name="T8" fmla="*/ 0 60000 65536"/>
                <a:gd name="T9" fmla="*/ 0 w 45"/>
                <a:gd name="T10" fmla="*/ 0 h 96"/>
                <a:gd name="T11" fmla="*/ 45 w 45"/>
                <a:gd name="T12" fmla="*/ 96 h 9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5" h="96">
                  <a:moveTo>
                    <a:pt x="32" y="0"/>
                  </a:moveTo>
                  <a:cubicBezTo>
                    <a:pt x="38" y="28"/>
                    <a:pt x="45" y="56"/>
                    <a:pt x="40" y="72"/>
                  </a:cubicBezTo>
                  <a:cubicBezTo>
                    <a:pt x="35" y="88"/>
                    <a:pt x="17" y="92"/>
                    <a:pt x="0" y="96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8" name="Oval 30"/>
            <p:cNvSpPr>
              <a:spLocks noChangeArrowheads="1"/>
            </p:cNvSpPr>
            <p:nvPr/>
          </p:nvSpPr>
          <p:spPr bwMode="auto">
            <a:xfrm>
              <a:off x="1712" y="2432"/>
              <a:ext cx="88" cy="80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9" name="Freeform 31"/>
            <p:cNvSpPr>
              <a:spLocks/>
            </p:cNvSpPr>
            <p:nvPr/>
          </p:nvSpPr>
          <p:spPr bwMode="auto">
            <a:xfrm>
              <a:off x="1760" y="2248"/>
              <a:ext cx="136" cy="177"/>
            </a:xfrm>
            <a:custGeom>
              <a:avLst/>
              <a:gdLst>
                <a:gd name="T0" fmla="*/ 136 w 136"/>
                <a:gd name="T1" fmla="*/ 0 h 177"/>
                <a:gd name="T2" fmla="*/ 48 w 136"/>
                <a:gd name="T3" fmla="*/ 152 h 177"/>
                <a:gd name="T4" fmla="*/ 0 w 136"/>
                <a:gd name="T5" fmla="*/ 152 h 177"/>
                <a:gd name="T6" fmla="*/ 0 60000 65536"/>
                <a:gd name="T7" fmla="*/ 0 60000 65536"/>
                <a:gd name="T8" fmla="*/ 0 60000 65536"/>
                <a:gd name="T9" fmla="*/ 0 w 136"/>
                <a:gd name="T10" fmla="*/ 0 h 177"/>
                <a:gd name="T11" fmla="*/ 136 w 136"/>
                <a:gd name="T12" fmla="*/ 177 h 17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6" h="177">
                  <a:moveTo>
                    <a:pt x="136" y="0"/>
                  </a:moveTo>
                  <a:cubicBezTo>
                    <a:pt x="103" y="63"/>
                    <a:pt x="71" y="127"/>
                    <a:pt x="48" y="152"/>
                  </a:cubicBezTo>
                  <a:cubicBezTo>
                    <a:pt x="25" y="177"/>
                    <a:pt x="8" y="152"/>
                    <a:pt x="0" y="152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0" name="Freeform 32"/>
            <p:cNvSpPr>
              <a:spLocks/>
            </p:cNvSpPr>
            <p:nvPr/>
          </p:nvSpPr>
          <p:spPr bwMode="auto">
            <a:xfrm>
              <a:off x="1800" y="2400"/>
              <a:ext cx="24" cy="56"/>
            </a:xfrm>
            <a:custGeom>
              <a:avLst/>
              <a:gdLst>
                <a:gd name="T0" fmla="*/ 0 w 24"/>
                <a:gd name="T1" fmla="*/ 0 h 56"/>
                <a:gd name="T2" fmla="*/ 24 w 24"/>
                <a:gd name="T3" fmla="*/ 56 h 56"/>
                <a:gd name="T4" fmla="*/ 0 60000 65536"/>
                <a:gd name="T5" fmla="*/ 0 60000 65536"/>
                <a:gd name="T6" fmla="*/ 0 w 24"/>
                <a:gd name="T7" fmla="*/ 0 h 56"/>
                <a:gd name="T8" fmla="*/ 24 w 24"/>
                <a:gd name="T9" fmla="*/ 56 h 5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4" h="56">
                  <a:moveTo>
                    <a:pt x="0" y="0"/>
                  </a:moveTo>
                  <a:cubicBezTo>
                    <a:pt x="10" y="23"/>
                    <a:pt x="20" y="47"/>
                    <a:pt x="24" y="56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1" name="Line 33"/>
            <p:cNvSpPr>
              <a:spLocks noChangeShapeType="1"/>
            </p:cNvSpPr>
            <p:nvPr/>
          </p:nvSpPr>
          <p:spPr bwMode="auto">
            <a:xfrm>
              <a:off x="1936" y="1216"/>
              <a:ext cx="8" cy="3552"/>
            </a:xfrm>
            <a:prstGeom prst="line">
              <a:avLst/>
            </a:prstGeom>
            <a:noFill/>
            <a:ln w="9525">
              <a:solidFill>
                <a:schemeClr val="bg2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2" name="Freeform 34"/>
            <p:cNvSpPr>
              <a:spLocks/>
            </p:cNvSpPr>
            <p:nvPr/>
          </p:nvSpPr>
          <p:spPr bwMode="auto">
            <a:xfrm>
              <a:off x="330" y="3975"/>
              <a:ext cx="1120" cy="201"/>
            </a:xfrm>
            <a:custGeom>
              <a:avLst/>
              <a:gdLst>
                <a:gd name="T0" fmla="*/ 0 w 1120"/>
                <a:gd name="T1" fmla="*/ 201 h 201"/>
                <a:gd name="T2" fmla="*/ 160 w 1120"/>
                <a:gd name="T3" fmla="*/ 81 h 201"/>
                <a:gd name="T4" fmla="*/ 472 w 1120"/>
                <a:gd name="T5" fmla="*/ 33 h 201"/>
                <a:gd name="T6" fmla="*/ 792 w 1120"/>
                <a:gd name="T7" fmla="*/ 1 h 201"/>
                <a:gd name="T8" fmla="*/ 1008 w 1120"/>
                <a:gd name="T9" fmla="*/ 41 h 201"/>
                <a:gd name="T10" fmla="*/ 1016 w 1120"/>
                <a:gd name="T11" fmla="*/ 153 h 201"/>
                <a:gd name="T12" fmla="*/ 1024 w 1120"/>
                <a:gd name="T13" fmla="*/ 65 h 201"/>
                <a:gd name="T14" fmla="*/ 1120 w 1120"/>
                <a:gd name="T15" fmla="*/ 65 h 2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0"/>
                <a:gd name="T25" fmla="*/ 0 h 201"/>
                <a:gd name="T26" fmla="*/ 1120 w 1120"/>
                <a:gd name="T27" fmla="*/ 201 h 20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0" h="201">
                  <a:moveTo>
                    <a:pt x="0" y="201"/>
                  </a:moveTo>
                  <a:cubicBezTo>
                    <a:pt x="40" y="155"/>
                    <a:pt x="81" y="109"/>
                    <a:pt x="160" y="81"/>
                  </a:cubicBezTo>
                  <a:cubicBezTo>
                    <a:pt x="239" y="53"/>
                    <a:pt x="367" y="46"/>
                    <a:pt x="472" y="33"/>
                  </a:cubicBezTo>
                  <a:cubicBezTo>
                    <a:pt x="577" y="20"/>
                    <a:pt x="703" y="0"/>
                    <a:pt x="792" y="1"/>
                  </a:cubicBezTo>
                  <a:cubicBezTo>
                    <a:pt x="881" y="2"/>
                    <a:pt x="971" y="16"/>
                    <a:pt x="1008" y="41"/>
                  </a:cubicBezTo>
                  <a:cubicBezTo>
                    <a:pt x="1045" y="66"/>
                    <a:pt x="1013" y="149"/>
                    <a:pt x="1016" y="153"/>
                  </a:cubicBezTo>
                  <a:cubicBezTo>
                    <a:pt x="1019" y="157"/>
                    <a:pt x="1007" y="80"/>
                    <a:pt x="1024" y="65"/>
                  </a:cubicBezTo>
                  <a:cubicBezTo>
                    <a:pt x="1041" y="50"/>
                    <a:pt x="1080" y="57"/>
                    <a:pt x="1120" y="6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3" name="Text Box 35"/>
            <p:cNvSpPr txBox="1">
              <a:spLocks noChangeArrowheads="1"/>
            </p:cNvSpPr>
            <p:nvPr/>
          </p:nvSpPr>
          <p:spPr bwMode="auto">
            <a:xfrm>
              <a:off x="1312" y="3743"/>
              <a:ext cx="26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1" dirty="0">
                  <a:solidFill>
                    <a:srgbClr val="3366FF"/>
                  </a:solidFill>
                </a:rPr>
                <a:t>(-)</a:t>
              </a:r>
            </a:p>
          </p:txBody>
        </p:sp>
        <p:sp>
          <p:nvSpPr>
            <p:cNvPr id="27684" name="Rectangle 36"/>
            <p:cNvSpPr>
              <a:spLocks noChangeArrowheads="1"/>
            </p:cNvSpPr>
            <p:nvPr/>
          </p:nvSpPr>
          <p:spPr bwMode="auto">
            <a:xfrm>
              <a:off x="3232" y="3313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grpSp>
          <p:nvGrpSpPr>
            <p:cNvPr id="27685" name="Group 37"/>
            <p:cNvGrpSpPr>
              <a:grpSpLocks/>
            </p:cNvGrpSpPr>
            <p:nvPr/>
          </p:nvGrpSpPr>
          <p:grpSpPr bwMode="auto">
            <a:xfrm>
              <a:off x="1479" y="3968"/>
              <a:ext cx="155" cy="168"/>
              <a:chOff x="469" y="3944"/>
              <a:chExt cx="155" cy="168"/>
            </a:xfrm>
          </p:grpSpPr>
          <p:sp>
            <p:nvSpPr>
              <p:cNvPr id="27707" name="Oval 38"/>
              <p:cNvSpPr>
                <a:spLocks noChangeArrowheads="1"/>
              </p:cNvSpPr>
              <p:nvPr/>
            </p:nvSpPr>
            <p:spPr bwMode="auto">
              <a:xfrm>
                <a:off x="536" y="3944"/>
                <a:ext cx="88" cy="96"/>
              </a:xfrm>
              <a:prstGeom prst="ellipse">
                <a:avLst/>
              </a:prstGeom>
              <a:solidFill>
                <a:srgbClr val="D007F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08" name="Freeform 39"/>
              <p:cNvSpPr>
                <a:spLocks/>
              </p:cNvSpPr>
              <p:nvPr/>
            </p:nvSpPr>
            <p:spPr bwMode="auto">
              <a:xfrm>
                <a:off x="469" y="4008"/>
                <a:ext cx="123" cy="104"/>
              </a:xfrm>
              <a:custGeom>
                <a:avLst/>
                <a:gdLst>
                  <a:gd name="T0" fmla="*/ 123 w 123"/>
                  <a:gd name="T1" fmla="*/ 0 h 104"/>
                  <a:gd name="T2" fmla="*/ 75 w 123"/>
                  <a:gd name="T3" fmla="*/ 56 h 104"/>
                  <a:gd name="T4" fmla="*/ 3 w 123"/>
                  <a:gd name="T5" fmla="*/ 56 h 104"/>
                  <a:gd name="T6" fmla="*/ 91 w 123"/>
                  <a:gd name="T7" fmla="*/ 56 h 104"/>
                  <a:gd name="T8" fmla="*/ 75 w 123"/>
                  <a:gd name="T9" fmla="*/ 104 h 10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104"/>
                  <a:gd name="T17" fmla="*/ 123 w 123"/>
                  <a:gd name="T18" fmla="*/ 104 h 10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104">
                    <a:moveTo>
                      <a:pt x="123" y="0"/>
                    </a:moveTo>
                    <a:cubicBezTo>
                      <a:pt x="109" y="23"/>
                      <a:pt x="95" y="47"/>
                      <a:pt x="75" y="56"/>
                    </a:cubicBezTo>
                    <a:cubicBezTo>
                      <a:pt x="55" y="65"/>
                      <a:pt x="0" y="56"/>
                      <a:pt x="3" y="56"/>
                    </a:cubicBezTo>
                    <a:cubicBezTo>
                      <a:pt x="6" y="56"/>
                      <a:pt x="79" y="48"/>
                      <a:pt x="91" y="56"/>
                    </a:cubicBezTo>
                    <a:cubicBezTo>
                      <a:pt x="103" y="64"/>
                      <a:pt x="89" y="84"/>
                      <a:pt x="75" y="104"/>
                    </a:cubicBezTo>
                  </a:path>
                </a:pathLst>
              </a:custGeom>
              <a:solidFill>
                <a:srgbClr val="D007F0"/>
              </a:solidFill>
              <a:ln w="38100">
                <a:solidFill>
                  <a:srgbClr val="D007F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7686" name="Text Box 40"/>
            <p:cNvSpPr txBox="1">
              <a:spLocks noChangeArrowheads="1"/>
            </p:cNvSpPr>
            <p:nvPr/>
          </p:nvSpPr>
          <p:spPr bwMode="auto">
            <a:xfrm>
              <a:off x="1584" y="3135"/>
              <a:ext cx="365" cy="1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 dirty="0">
                  <a:solidFill>
                    <a:srgbClr val="008000"/>
                  </a:solidFill>
                </a:rPr>
                <a:t>5-HT</a:t>
              </a:r>
            </a:p>
          </p:txBody>
        </p:sp>
        <p:sp>
          <p:nvSpPr>
            <p:cNvPr id="27687" name="Freeform 41"/>
            <p:cNvSpPr>
              <a:spLocks/>
            </p:cNvSpPr>
            <p:nvPr/>
          </p:nvSpPr>
          <p:spPr bwMode="auto">
            <a:xfrm>
              <a:off x="1546" y="3877"/>
              <a:ext cx="104" cy="75"/>
            </a:xfrm>
            <a:custGeom>
              <a:avLst/>
              <a:gdLst>
                <a:gd name="T0" fmla="*/ 0 w 104"/>
                <a:gd name="T1" fmla="*/ 59 h 75"/>
                <a:gd name="T2" fmla="*/ 64 w 104"/>
                <a:gd name="T3" fmla="*/ 3 h 75"/>
                <a:gd name="T4" fmla="*/ 104 w 104"/>
                <a:gd name="T5" fmla="*/ 75 h 75"/>
                <a:gd name="T6" fmla="*/ 0 60000 65536"/>
                <a:gd name="T7" fmla="*/ 0 60000 65536"/>
                <a:gd name="T8" fmla="*/ 0 60000 65536"/>
                <a:gd name="T9" fmla="*/ 0 w 104"/>
                <a:gd name="T10" fmla="*/ 0 h 75"/>
                <a:gd name="T11" fmla="*/ 104 w 104"/>
                <a:gd name="T12" fmla="*/ 75 h 7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04" h="75">
                  <a:moveTo>
                    <a:pt x="0" y="59"/>
                  </a:moveTo>
                  <a:cubicBezTo>
                    <a:pt x="23" y="29"/>
                    <a:pt x="47" y="0"/>
                    <a:pt x="64" y="3"/>
                  </a:cubicBezTo>
                  <a:cubicBezTo>
                    <a:pt x="81" y="6"/>
                    <a:pt x="92" y="40"/>
                    <a:pt x="104" y="75"/>
                  </a:cubicBezTo>
                </a:path>
              </a:pathLst>
            </a:custGeom>
            <a:noFill/>
            <a:ln w="38100">
              <a:solidFill>
                <a:srgbClr val="008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8" name="Text Box 42"/>
            <p:cNvSpPr txBox="1">
              <a:spLocks noChangeArrowheads="1"/>
            </p:cNvSpPr>
            <p:nvPr/>
          </p:nvSpPr>
          <p:spPr bwMode="auto">
            <a:xfrm>
              <a:off x="1624" y="3846"/>
              <a:ext cx="27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>
                  <a:solidFill>
                    <a:srgbClr val="008000"/>
                  </a:solidFill>
                </a:rPr>
                <a:t>(+)</a:t>
              </a:r>
            </a:p>
          </p:txBody>
        </p:sp>
        <p:sp>
          <p:nvSpPr>
            <p:cNvPr id="27689" name="Oval 43"/>
            <p:cNvSpPr>
              <a:spLocks noChangeArrowheads="1"/>
            </p:cNvSpPr>
            <p:nvPr/>
          </p:nvSpPr>
          <p:spPr bwMode="auto">
            <a:xfrm>
              <a:off x="1410" y="4104"/>
              <a:ext cx="80" cy="88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0" name="Text Box 44"/>
            <p:cNvSpPr txBox="1">
              <a:spLocks noChangeArrowheads="1"/>
            </p:cNvSpPr>
            <p:nvPr/>
          </p:nvSpPr>
          <p:spPr bwMode="auto">
            <a:xfrm>
              <a:off x="1544" y="4046"/>
              <a:ext cx="24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>
                  <a:solidFill>
                    <a:srgbClr val="D007F0"/>
                  </a:solidFill>
                </a:rPr>
                <a:t>(-)</a:t>
              </a:r>
            </a:p>
          </p:txBody>
        </p:sp>
        <p:sp>
          <p:nvSpPr>
            <p:cNvPr id="27691" name="Freeform 45"/>
            <p:cNvSpPr>
              <a:spLocks/>
            </p:cNvSpPr>
            <p:nvPr/>
          </p:nvSpPr>
          <p:spPr bwMode="auto">
            <a:xfrm>
              <a:off x="1458" y="4176"/>
              <a:ext cx="640" cy="136"/>
            </a:xfrm>
            <a:custGeom>
              <a:avLst/>
              <a:gdLst>
                <a:gd name="T0" fmla="*/ 0 w 640"/>
                <a:gd name="T1" fmla="*/ 0 h 136"/>
                <a:gd name="T2" fmla="*/ 48 w 640"/>
                <a:gd name="T3" fmla="*/ 72 h 136"/>
                <a:gd name="T4" fmla="*/ 224 w 640"/>
                <a:gd name="T5" fmla="*/ 112 h 136"/>
                <a:gd name="T6" fmla="*/ 640 w 640"/>
                <a:gd name="T7" fmla="*/ 136 h 13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40"/>
                <a:gd name="T13" fmla="*/ 0 h 136"/>
                <a:gd name="T14" fmla="*/ 640 w 640"/>
                <a:gd name="T15" fmla="*/ 136 h 1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40" h="136">
                  <a:moveTo>
                    <a:pt x="0" y="0"/>
                  </a:moveTo>
                  <a:cubicBezTo>
                    <a:pt x="5" y="26"/>
                    <a:pt x="11" y="53"/>
                    <a:pt x="48" y="72"/>
                  </a:cubicBezTo>
                  <a:cubicBezTo>
                    <a:pt x="85" y="91"/>
                    <a:pt x="125" y="101"/>
                    <a:pt x="224" y="112"/>
                  </a:cubicBezTo>
                  <a:cubicBezTo>
                    <a:pt x="323" y="123"/>
                    <a:pt x="481" y="129"/>
                    <a:pt x="640" y="136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2" name="Text Box 46"/>
            <p:cNvSpPr txBox="1">
              <a:spLocks noChangeArrowheads="1"/>
            </p:cNvSpPr>
            <p:nvPr/>
          </p:nvSpPr>
          <p:spPr bwMode="auto">
            <a:xfrm>
              <a:off x="1288" y="4225"/>
              <a:ext cx="224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27693" name="Freeform 47"/>
            <p:cNvSpPr>
              <a:spLocks/>
            </p:cNvSpPr>
            <p:nvPr/>
          </p:nvSpPr>
          <p:spPr bwMode="auto">
            <a:xfrm>
              <a:off x="618" y="3880"/>
              <a:ext cx="32" cy="136"/>
            </a:xfrm>
            <a:custGeom>
              <a:avLst/>
              <a:gdLst>
                <a:gd name="T0" fmla="*/ 0 w 32"/>
                <a:gd name="T1" fmla="*/ 0 h 136"/>
                <a:gd name="T2" fmla="*/ 32 w 32"/>
                <a:gd name="T3" fmla="*/ 136 h 136"/>
                <a:gd name="T4" fmla="*/ 0 60000 65536"/>
                <a:gd name="T5" fmla="*/ 0 60000 65536"/>
                <a:gd name="T6" fmla="*/ 0 w 32"/>
                <a:gd name="T7" fmla="*/ 0 h 136"/>
                <a:gd name="T8" fmla="*/ 32 w 32"/>
                <a:gd name="T9" fmla="*/ 136 h 1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2" h="136">
                  <a:moveTo>
                    <a:pt x="0" y="0"/>
                  </a:moveTo>
                  <a:cubicBezTo>
                    <a:pt x="12" y="56"/>
                    <a:pt x="24" y="113"/>
                    <a:pt x="32" y="136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4" name="Oval 48"/>
            <p:cNvSpPr>
              <a:spLocks noChangeArrowheads="1"/>
            </p:cNvSpPr>
            <p:nvPr/>
          </p:nvSpPr>
          <p:spPr bwMode="auto">
            <a:xfrm>
              <a:off x="538" y="3800"/>
              <a:ext cx="144" cy="120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5" name="Text Box 49"/>
            <p:cNvSpPr txBox="1">
              <a:spLocks noChangeArrowheads="1"/>
            </p:cNvSpPr>
            <p:nvPr/>
          </p:nvSpPr>
          <p:spPr bwMode="auto">
            <a:xfrm>
              <a:off x="0" y="3557"/>
              <a:ext cx="9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/>
                <a:t>1° pain afferent</a:t>
              </a:r>
            </a:p>
          </p:txBody>
        </p:sp>
        <p:grpSp>
          <p:nvGrpSpPr>
            <p:cNvPr id="27696" name="Group 50"/>
            <p:cNvGrpSpPr>
              <a:grpSpLocks/>
            </p:cNvGrpSpPr>
            <p:nvPr/>
          </p:nvGrpSpPr>
          <p:grpSpPr bwMode="auto">
            <a:xfrm>
              <a:off x="2791" y="4104"/>
              <a:ext cx="155" cy="168"/>
              <a:chOff x="469" y="3944"/>
              <a:chExt cx="155" cy="168"/>
            </a:xfrm>
          </p:grpSpPr>
          <p:sp>
            <p:nvSpPr>
              <p:cNvPr id="27705" name="Oval 51"/>
              <p:cNvSpPr>
                <a:spLocks noChangeArrowheads="1"/>
              </p:cNvSpPr>
              <p:nvPr/>
            </p:nvSpPr>
            <p:spPr bwMode="auto">
              <a:xfrm>
                <a:off x="536" y="3944"/>
                <a:ext cx="88" cy="96"/>
              </a:xfrm>
              <a:prstGeom prst="ellipse">
                <a:avLst/>
              </a:prstGeom>
              <a:solidFill>
                <a:srgbClr val="D007F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06" name="Freeform 52"/>
              <p:cNvSpPr>
                <a:spLocks/>
              </p:cNvSpPr>
              <p:nvPr/>
            </p:nvSpPr>
            <p:spPr bwMode="auto">
              <a:xfrm>
                <a:off x="469" y="4008"/>
                <a:ext cx="123" cy="104"/>
              </a:xfrm>
              <a:custGeom>
                <a:avLst/>
                <a:gdLst>
                  <a:gd name="T0" fmla="*/ 123 w 123"/>
                  <a:gd name="T1" fmla="*/ 0 h 104"/>
                  <a:gd name="T2" fmla="*/ 75 w 123"/>
                  <a:gd name="T3" fmla="*/ 56 h 104"/>
                  <a:gd name="T4" fmla="*/ 3 w 123"/>
                  <a:gd name="T5" fmla="*/ 56 h 104"/>
                  <a:gd name="T6" fmla="*/ 91 w 123"/>
                  <a:gd name="T7" fmla="*/ 56 h 104"/>
                  <a:gd name="T8" fmla="*/ 75 w 123"/>
                  <a:gd name="T9" fmla="*/ 104 h 10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104"/>
                  <a:gd name="T17" fmla="*/ 123 w 123"/>
                  <a:gd name="T18" fmla="*/ 104 h 10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104">
                    <a:moveTo>
                      <a:pt x="123" y="0"/>
                    </a:moveTo>
                    <a:cubicBezTo>
                      <a:pt x="109" y="23"/>
                      <a:pt x="95" y="47"/>
                      <a:pt x="75" y="56"/>
                    </a:cubicBezTo>
                    <a:cubicBezTo>
                      <a:pt x="55" y="65"/>
                      <a:pt x="0" y="56"/>
                      <a:pt x="3" y="56"/>
                    </a:cubicBezTo>
                    <a:cubicBezTo>
                      <a:pt x="6" y="56"/>
                      <a:pt x="79" y="48"/>
                      <a:pt x="91" y="56"/>
                    </a:cubicBezTo>
                    <a:cubicBezTo>
                      <a:pt x="103" y="64"/>
                      <a:pt x="89" y="84"/>
                      <a:pt x="75" y="104"/>
                    </a:cubicBezTo>
                  </a:path>
                </a:pathLst>
              </a:custGeom>
              <a:solidFill>
                <a:srgbClr val="D007F0"/>
              </a:solidFill>
              <a:ln w="38100">
                <a:solidFill>
                  <a:srgbClr val="D007F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7697" name="Text Box 53"/>
            <p:cNvSpPr txBox="1">
              <a:spLocks noChangeArrowheads="1"/>
            </p:cNvSpPr>
            <p:nvPr/>
          </p:nvSpPr>
          <p:spPr bwMode="auto">
            <a:xfrm>
              <a:off x="2904" y="4143"/>
              <a:ext cx="901" cy="3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>
                  <a:solidFill>
                    <a:srgbClr val="D007F0"/>
                  </a:solidFill>
                </a:rPr>
                <a:t>enkephalinergic</a:t>
              </a:r>
            </a:p>
            <a:p>
              <a:r>
                <a:rPr lang="en-US" sz="1400">
                  <a:solidFill>
                    <a:srgbClr val="D007F0"/>
                  </a:solidFill>
                </a:rPr>
                <a:t>interneuron</a:t>
              </a:r>
            </a:p>
          </p:txBody>
        </p:sp>
        <p:sp>
          <p:nvSpPr>
            <p:cNvPr id="27698" name="Text Box 54"/>
            <p:cNvSpPr txBox="1">
              <a:spLocks noChangeArrowheads="1"/>
            </p:cNvSpPr>
            <p:nvPr/>
          </p:nvSpPr>
          <p:spPr bwMode="auto">
            <a:xfrm>
              <a:off x="1192" y="4102"/>
              <a:ext cx="27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/>
                <a:t>(+)</a:t>
              </a:r>
            </a:p>
          </p:txBody>
        </p:sp>
        <p:sp>
          <p:nvSpPr>
            <p:cNvPr id="27699" name="Text Box 55"/>
            <p:cNvSpPr txBox="1">
              <a:spLocks noChangeArrowheads="1"/>
            </p:cNvSpPr>
            <p:nvPr/>
          </p:nvSpPr>
          <p:spPr bwMode="auto">
            <a:xfrm>
              <a:off x="696" y="3847"/>
              <a:ext cx="464" cy="32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>
                  <a:solidFill>
                    <a:schemeClr val="bg1"/>
                  </a:solidFill>
                </a:rPr>
                <a:t>GLU</a:t>
              </a:r>
            </a:p>
            <a:p>
              <a:r>
                <a:rPr lang="en-US" sz="1400" b="1">
                  <a:solidFill>
                    <a:schemeClr val="bg1"/>
                  </a:solidFill>
                </a:rPr>
                <a:t>Sub. P</a:t>
              </a:r>
            </a:p>
          </p:txBody>
        </p:sp>
        <p:sp>
          <p:nvSpPr>
            <p:cNvPr id="27701" name="Oval 57"/>
            <p:cNvSpPr>
              <a:spLocks noChangeArrowheads="1"/>
            </p:cNvSpPr>
            <p:nvPr/>
          </p:nvSpPr>
          <p:spPr bwMode="auto">
            <a:xfrm>
              <a:off x="1800" y="4200"/>
              <a:ext cx="48" cy="19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02" name="Line 58"/>
            <p:cNvSpPr>
              <a:spLocks noChangeShapeType="1"/>
            </p:cNvSpPr>
            <p:nvPr/>
          </p:nvSpPr>
          <p:spPr bwMode="auto">
            <a:xfrm>
              <a:off x="1840" y="4368"/>
              <a:ext cx="328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03" name="Text Box 59"/>
            <p:cNvSpPr txBox="1">
              <a:spLocks noChangeArrowheads="1"/>
            </p:cNvSpPr>
            <p:nvPr/>
          </p:nvSpPr>
          <p:spPr bwMode="auto">
            <a:xfrm>
              <a:off x="2086" y="4633"/>
              <a:ext cx="1261" cy="1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dirty="0"/>
                <a:t> ALS projection neuron</a:t>
              </a:r>
            </a:p>
          </p:txBody>
        </p:sp>
        <p:sp>
          <p:nvSpPr>
            <p:cNvPr id="27711" name="Text Box 63"/>
            <p:cNvSpPr txBox="1">
              <a:spLocks noChangeArrowheads="1"/>
            </p:cNvSpPr>
            <p:nvPr/>
          </p:nvSpPr>
          <p:spPr bwMode="auto">
            <a:xfrm>
              <a:off x="2253" y="1549"/>
              <a:ext cx="431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 b="1" dirty="0">
                  <a:latin typeface="ヒラギノ角ゴ Pro W3" charset="0"/>
                </a:rPr>
                <a:t>PAG</a:t>
              </a:r>
              <a:endParaRPr lang="en-US" sz="1800" b="1" dirty="0"/>
            </a:p>
          </p:txBody>
        </p:sp>
        <p:sp>
          <p:nvSpPr>
            <p:cNvPr id="27713" name="Oval 17"/>
            <p:cNvSpPr>
              <a:spLocks noChangeArrowheads="1"/>
            </p:cNvSpPr>
            <p:nvPr/>
          </p:nvSpPr>
          <p:spPr bwMode="auto">
            <a:xfrm>
              <a:off x="1568" y="2000"/>
              <a:ext cx="80" cy="80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14" name="Text Box 23"/>
            <p:cNvSpPr txBox="1">
              <a:spLocks noChangeArrowheads="1"/>
            </p:cNvSpPr>
            <p:nvPr/>
          </p:nvSpPr>
          <p:spPr bwMode="auto">
            <a:xfrm>
              <a:off x="1293" y="1833"/>
              <a:ext cx="32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2000" b="1" dirty="0">
                  <a:solidFill>
                    <a:srgbClr val="3366FF"/>
                  </a:solidFill>
                </a:rPr>
                <a:t>LC</a:t>
              </a:r>
            </a:p>
          </p:txBody>
        </p:sp>
        <p:sp>
          <p:nvSpPr>
            <p:cNvPr id="27716" name="Freeform 33"/>
            <p:cNvSpPr>
              <a:spLocks/>
            </p:cNvSpPr>
            <p:nvPr/>
          </p:nvSpPr>
          <p:spPr bwMode="auto">
            <a:xfrm>
              <a:off x="1640" y="2000"/>
              <a:ext cx="45" cy="96"/>
            </a:xfrm>
            <a:custGeom>
              <a:avLst/>
              <a:gdLst>
                <a:gd name="T0" fmla="*/ 32 w 45"/>
                <a:gd name="T1" fmla="*/ 0 h 96"/>
                <a:gd name="T2" fmla="*/ 40 w 45"/>
                <a:gd name="T3" fmla="*/ 72 h 96"/>
                <a:gd name="T4" fmla="*/ 0 w 45"/>
                <a:gd name="T5" fmla="*/ 96 h 96"/>
                <a:gd name="T6" fmla="*/ 0 60000 65536"/>
                <a:gd name="T7" fmla="*/ 0 60000 65536"/>
                <a:gd name="T8" fmla="*/ 0 60000 65536"/>
                <a:gd name="T9" fmla="*/ 0 w 45"/>
                <a:gd name="T10" fmla="*/ 0 h 96"/>
                <a:gd name="T11" fmla="*/ 45 w 45"/>
                <a:gd name="T12" fmla="*/ 96 h 9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5" h="96">
                  <a:moveTo>
                    <a:pt x="32" y="0"/>
                  </a:moveTo>
                  <a:cubicBezTo>
                    <a:pt x="38" y="28"/>
                    <a:pt x="45" y="56"/>
                    <a:pt x="40" y="72"/>
                  </a:cubicBezTo>
                  <a:cubicBezTo>
                    <a:pt x="35" y="88"/>
                    <a:pt x="17" y="92"/>
                    <a:pt x="0" y="96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17" name="Freeform 36"/>
            <p:cNvSpPr>
              <a:spLocks/>
            </p:cNvSpPr>
            <p:nvPr/>
          </p:nvSpPr>
          <p:spPr bwMode="auto">
            <a:xfrm>
              <a:off x="1680" y="1864"/>
              <a:ext cx="200" cy="201"/>
            </a:xfrm>
            <a:custGeom>
              <a:avLst/>
              <a:gdLst>
                <a:gd name="T0" fmla="*/ 136 w 136"/>
                <a:gd name="T1" fmla="*/ 0 h 177"/>
                <a:gd name="T2" fmla="*/ 48 w 136"/>
                <a:gd name="T3" fmla="*/ 152 h 177"/>
                <a:gd name="T4" fmla="*/ 0 w 136"/>
                <a:gd name="T5" fmla="*/ 152 h 177"/>
                <a:gd name="T6" fmla="*/ 0 60000 65536"/>
                <a:gd name="T7" fmla="*/ 0 60000 65536"/>
                <a:gd name="T8" fmla="*/ 0 60000 65536"/>
                <a:gd name="T9" fmla="*/ 0 w 136"/>
                <a:gd name="T10" fmla="*/ 0 h 177"/>
                <a:gd name="T11" fmla="*/ 136 w 136"/>
                <a:gd name="T12" fmla="*/ 177 h 17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6" h="177">
                  <a:moveTo>
                    <a:pt x="136" y="0"/>
                  </a:moveTo>
                  <a:cubicBezTo>
                    <a:pt x="103" y="63"/>
                    <a:pt x="71" y="127"/>
                    <a:pt x="48" y="152"/>
                  </a:cubicBezTo>
                  <a:cubicBezTo>
                    <a:pt x="25" y="177"/>
                    <a:pt x="8" y="152"/>
                    <a:pt x="0" y="152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7" name="Line 103"/>
          <p:cNvSpPr>
            <a:spLocks noChangeShapeType="1"/>
          </p:cNvSpPr>
          <p:nvPr/>
        </p:nvSpPr>
        <p:spPr bwMode="auto">
          <a:xfrm>
            <a:off x="2832100" y="3234382"/>
            <a:ext cx="38100" cy="76200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69" name="Group 108"/>
          <p:cNvGrpSpPr>
            <a:grpSpLocks/>
          </p:cNvGrpSpPr>
          <p:nvPr/>
        </p:nvGrpSpPr>
        <p:grpSpPr bwMode="auto">
          <a:xfrm>
            <a:off x="3335338" y="3158182"/>
            <a:ext cx="246062" cy="266700"/>
            <a:chOff x="469" y="3944"/>
            <a:chExt cx="155" cy="168"/>
          </a:xfrm>
        </p:grpSpPr>
        <p:sp>
          <p:nvSpPr>
            <p:cNvPr id="70" name="Oval 109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Freeform 110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72" name="Group 111"/>
          <p:cNvGrpSpPr>
            <a:grpSpLocks/>
          </p:cNvGrpSpPr>
          <p:nvPr/>
        </p:nvGrpSpPr>
        <p:grpSpPr bwMode="auto">
          <a:xfrm flipH="1">
            <a:off x="2185590" y="2980382"/>
            <a:ext cx="246062" cy="266700"/>
            <a:chOff x="469" y="3944"/>
            <a:chExt cx="155" cy="168"/>
          </a:xfrm>
        </p:grpSpPr>
        <p:sp>
          <p:nvSpPr>
            <p:cNvPr id="73" name="Oval 112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Freeform 113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0" name="Text Box 56"/>
          <p:cNvSpPr txBox="1">
            <a:spLocks noChangeArrowheads="1"/>
          </p:cNvSpPr>
          <p:nvPr/>
        </p:nvSpPr>
        <p:spPr bwMode="auto">
          <a:xfrm>
            <a:off x="746125" y="793750"/>
            <a:ext cx="6006773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b="1" dirty="0"/>
              <a:t>Descending </a:t>
            </a:r>
            <a:r>
              <a:rPr lang="en-US" sz="2000" b="1" dirty="0">
                <a:solidFill>
                  <a:srgbClr val="008000"/>
                </a:solidFill>
              </a:rPr>
              <a:t>serotonergic mechanism</a:t>
            </a:r>
            <a:endParaRPr lang="en-US" sz="1800" b="1" dirty="0">
              <a:solidFill>
                <a:srgbClr val="008000"/>
              </a:solidFill>
            </a:endParaRPr>
          </a:p>
          <a:p>
            <a:pPr>
              <a:buFontTx/>
              <a:buChar char="•"/>
            </a:pPr>
            <a:r>
              <a:rPr lang="en-US" sz="1800" dirty="0"/>
              <a:t> GLU neurons co-activate descending </a:t>
            </a:r>
            <a:r>
              <a:rPr lang="en-US" sz="1800" b="1" dirty="0">
                <a:solidFill>
                  <a:srgbClr val="008000"/>
                </a:solidFill>
              </a:rPr>
              <a:t>5-HT neurons </a:t>
            </a:r>
          </a:p>
          <a:p>
            <a:r>
              <a:rPr lang="en-US" sz="1800" dirty="0">
                <a:solidFill>
                  <a:srgbClr val="008000"/>
                </a:solidFill>
              </a:rPr>
              <a:t>  </a:t>
            </a:r>
            <a:r>
              <a:rPr lang="en-US" sz="1800" b="1" dirty="0">
                <a:solidFill>
                  <a:srgbClr val="000000"/>
                </a:solidFill>
              </a:rPr>
              <a:t>in </a:t>
            </a:r>
            <a:r>
              <a:rPr lang="en-US" sz="1800" b="1" dirty="0">
                <a:solidFill>
                  <a:srgbClr val="008000"/>
                </a:solidFill>
              </a:rPr>
              <a:t>nucleus raphe </a:t>
            </a:r>
            <a:r>
              <a:rPr lang="en-US" sz="1800" b="1" dirty="0" err="1">
                <a:solidFill>
                  <a:srgbClr val="008000"/>
                </a:solidFill>
              </a:rPr>
              <a:t>magnus</a:t>
            </a:r>
            <a:r>
              <a:rPr lang="en-US" sz="1800" b="1" dirty="0">
                <a:solidFill>
                  <a:srgbClr val="008000"/>
                </a:solidFill>
              </a:rPr>
              <a:t> (NRM) </a:t>
            </a:r>
            <a:r>
              <a:rPr lang="en-US" sz="1800" dirty="0">
                <a:solidFill>
                  <a:srgbClr val="000000"/>
                </a:solidFill>
              </a:rPr>
              <a:t>in medulla</a:t>
            </a:r>
          </a:p>
          <a:p>
            <a:pPr>
              <a:buFontTx/>
              <a:buChar char="•"/>
            </a:pPr>
            <a:r>
              <a:rPr lang="en-US" sz="1800" dirty="0">
                <a:solidFill>
                  <a:srgbClr val="008000"/>
                </a:solidFill>
              </a:rPr>
              <a:t> </a:t>
            </a:r>
            <a:r>
              <a:rPr lang="en-US" sz="1800" b="1" dirty="0">
                <a:solidFill>
                  <a:srgbClr val="008000"/>
                </a:solidFill>
              </a:rPr>
              <a:t>5-HT neurons </a:t>
            </a:r>
            <a:r>
              <a:rPr lang="en-US" sz="1800" dirty="0">
                <a:solidFill>
                  <a:srgbClr val="000000"/>
                </a:solidFill>
              </a:rPr>
              <a:t>excite</a:t>
            </a:r>
            <a:r>
              <a:rPr lang="en-US" sz="1800" dirty="0">
                <a:solidFill>
                  <a:srgbClr val="008000"/>
                </a:solidFill>
              </a:rPr>
              <a:t> </a:t>
            </a:r>
            <a:r>
              <a:rPr lang="en-US" sz="1800" b="1" dirty="0" err="1">
                <a:solidFill>
                  <a:srgbClr val="CD32D9"/>
                </a:solidFill>
              </a:rPr>
              <a:t>enkephalinergic</a:t>
            </a:r>
            <a:r>
              <a:rPr lang="en-US" sz="1800" b="1" dirty="0">
                <a:solidFill>
                  <a:srgbClr val="CD32D9"/>
                </a:solidFill>
              </a:rPr>
              <a:t> interneurons</a:t>
            </a:r>
            <a:r>
              <a:rPr lang="en-US" sz="1800" b="1" dirty="0">
                <a:solidFill>
                  <a:srgbClr val="008000"/>
                </a:solidFill>
              </a:rPr>
              <a:t> </a:t>
            </a:r>
            <a:r>
              <a:rPr lang="en-US" sz="1800" dirty="0">
                <a:solidFill>
                  <a:srgbClr val="008000"/>
                </a:solidFill>
              </a:rPr>
              <a:t>in</a:t>
            </a:r>
          </a:p>
          <a:p>
            <a:r>
              <a:rPr lang="en-US" sz="1800" dirty="0">
                <a:solidFill>
                  <a:srgbClr val="008000"/>
                </a:solidFill>
              </a:rPr>
              <a:t>  </a:t>
            </a:r>
            <a:r>
              <a:rPr lang="en-US" sz="1800" dirty="0"/>
              <a:t>dorsal horn </a:t>
            </a:r>
          </a:p>
          <a:p>
            <a:pPr>
              <a:buFontTx/>
              <a:buChar char="•"/>
            </a:pPr>
            <a:r>
              <a:rPr lang="en-US" sz="1800" dirty="0">
                <a:solidFill>
                  <a:srgbClr val="008000"/>
                </a:solidFill>
              </a:rPr>
              <a:t> </a:t>
            </a:r>
            <a:r>
              <a:rPr lang="en-US" sz="1800" dirty="0">
                <a:solidFill>
                  <a:srgbClr val="CD32D9"/>
                </a:solidFill>
              </a:rPr>
              <a:t>ENK neurons </a:t>
            </a:r>
            <a:r>
              <a:rPr lang="en-US" sz="1800" dirty="0">
                <a:solidFill>
                  <a:srgbClr val="000000"/>
                </a:solidFill>
              </a:rPr>
              <a:t>inhibit 2° pain projections neurons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27709" name="Text Box 2"/>
          <p:cNvSpPr txBox="1">
            <a:spLocks noChangeArrowheads="1"/>
          </p:cNvSpPr>
          <p:nvPr/>
        </p:nvSpPr>
        <p:spPr bwMode="auto">
          <a:xfrm>
            <a:off x="265113" y="254000"/>
            <a:ext cx="6413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b="1"/>
              <a:t>Two descending analgesic pathways</a:t>
            </a:r>
          </a:p>
        </p:txBody>
      </p:sp>
      <p:sp>
        <p:nvSpPr>
          <p:cNvPr id="27712" name="Text Box 64"/>
          <p:cNvSpPr txBox="1">
            <a:spLocks noChangeArrowheads="1"/>
          </p:cNvSpPr>
          <p:nvPr/>
        </p:nvSpPr>
        <p:spPr bwMode="auto">
          <a:xfrm>
            <a:off x="466725" y="758825"/>
            <a:ext cx="438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2</a:t>
            </a:r>
            <a:r>
              <a:rPr lang="en-US" b="1" dirty="0">
                <a:solidFill>
                  <a:srgbClr val="3C8C93"/>
                </a:solidFill>
              </a:rPr>
              <a:t>.</a:t>
            </a:r>
          </a:p>
        </p:txBody>
      </p:sp>
      <p:grpSp>
        <p:nvGrpSpPr>
          <p:cNvPr id="27718" name="Group 70"/>
          <p:cNvGrpSpPr>
            <a:grpSpLocks/>
          </p:cNvGrpSpPr>
          <p:nvPr/>
        </p:nvGrpSpPr>
        <p:grpSpPr bwMode="auto">
          <a:xfrm>
            <a:off x="50800" y="2695818"/>
            <a:ext cx="6613525" cy="5732463"/>
            <a:chOff x="0" y="1216"/>
            <a:chExt cx="4166" cy="3611"/>
          </a:xfrm>
        </p:grpSpPr>
        <p:sp>
          <p:nvSpPr>
            <p:cNvPr id="27651" name="AutoShape 3"/>
            <p:cNvSpPr>
              <a:spLocks noChangeArrowheads="1"/>
            </p:cNvSpPr>
            <p:nvPr/>
          </p:nvSpPr>
          <p:spPr bwMode="auto">
            <a:xfrm>
              <a:off x="1208" y="1304"/>
              <a:ext cx="1496" cy="464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52" name="AutoShape 4"/>
            <p:cNvSpPr>
              <a:spLocks noChangeArrowheads="1"/>
            </p:cNvSpPr>
            <p:nvPr/>
          </p:nvSpPr>
          <p:spPr bwMode="auto">
            <a:xfrm>
              <a:off x="1216" y="2592"/>
              <a:ext cx="1496" cy="1992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53" name="Text Box 5"/>
            <p:cNvSpPr txBox="1">
              <a:spLocks noChangeArrowheads="1"/>
            </p:cNvSpPr>
            <p:nvPr/>
          </p:nvSpPr>
          <p:spPr bwMode="auto">
            <a:xfrm>
              <a:off x="2728" y="2768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1"/>
                <a:t>Spinal cord</a:t>
              </a:r>
            </a:p>
          </p:txBody>
        </p:sp>
        <p:sp>
          <p:nvSpPr>
            <p:cNvPr id="27654" name="Text Box 6"/>
            <p:cNvSpPr txBox="1">
              <a:spLocks noChangeArrowheads="1"/>
            </p:cNvSpPr>
            <p:nvPr/>
          </p:nvSpPr>
          <p:spPr bwMode="auto">
            <a:xfrm>
              <a:off x="2752" y="2192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/>
                <a:t> medulla</a:t>
              </a:r>
              <a:endParaRPr lang="en-US" sz="1800" b="1"/>
            </a:p>
          </p:txBody>
        </p:sp>
        <p:sp>
          <p:nvSpPr>
            <p:cNvPr id="27655" name="Text Box 7"/>
            <p:cNvSpPr txBox="1">
              <a:spLocks noChangeArrowheads="1"/>
            </p:cNvSpPr>
            <p:nvPr/>
          </p:nvSpPr>
          <p:spPr bwMode="auto">
            <a:xfrm>
              <a:off x="2758" y="3129"/>
              <a:ext cx="1408" cy="60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 dirty="0">
                  <a:solidFill>
                    <a:srgbClr val="3366FF"/>
                  </a:solidFill>
                </a:rPr>
                <a:t>LC = locus </a:t>
              </a:r>
              <a:r>
                <a:rPr lang="en-US" sz="1400" b="1" dirty="0" err="1">
                  <a:solidFill>
                    <a:srgbClr val="3366FF"/>
                  </a:solidFill>
                </a:rPr>
                <a:t>ceruleus</a:t>
              </a:r>
              <a:endParaRPr lang="en-US" sz="1400" dirty="0">
                <a:solidFill>
                  <a:srgbClr val="3366FF"/>
                </a:solidFill>
              </a:endParaRPr>
            </a:p>
            <a:p>
              <a:r>
                <a:rPr lang="en-US" sz="1400" b="1" dirty="0">
                  <a:solidFill>
                    <a:srgbClr val="008000"/>
                  </a:solidFill>
                </a:rPr>
                <a:t>NRM = n. raphe </a:t>
              </a:r>
              <a:r>
                <a:rPr lang="en-US" sz="1400" b="1" dirty="0" err="1">
                  <a:solidFill>
                    <a:srgbClr val="008000"/>
                  </a:solidFill>
                </a:rPr>
                <a:t>magnus</a:t>
              </a:r>
              <a:endParaRPr lang="en-US" sz="1400" dirty="0">
                <a:solidFill>
                  <a:srgbClr val="008000"/>
                </a:solidFill>
              </a:endParaRPr>
            </a:p>
            <a:p>
              <a:r>
                <a:rPr lang="en-US" sz="1400" dirty="0"/>
                <a:t>2= dorsal horn projection </a:t>
              </a:r>
            </a:p>
            <a:p>
              <a:r>
                <a:rPr lang="en-US" sz="1400" dirty="0"/>
                <a:t>     neuron</a:t>
              </a:r>
            </a:p>
          </p:txBody>
        </p:sp>
        <p:sp>
          <p:nvSpPr>
            <p:cNvPr id="27656" name="AutoShape 8"/>
            <p:cNvSpPr>
              <a:spLocks noChangeArrowheads="1"/>
            </p:cNvSpPr>
            <p:nvPr/>
          </p:nvSpPr>
          <p:spPr bwMode="auto">
            <a:xfrm>
              <a:off x="1216" y="1768"/>
              <a:ext cx="1496" cy="424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57" name="AutoShape 9"/>
            <p:cNvSpPr>
              <a:spLocks noChangeArrowheads="1"/>
            </p:cNvSpPr>
            <p:nvPr/>
          </p:nvSpPr>
          <p:spPr bwMode="auto">
            <a:xfrm>
              <a:off x="1224" y="2200"/>
              <a:ext cx="1496" cy="392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58" name="Text Box 10"/>
            <p:cNvSpPr txBox="1">
              <a:spLocks noChangeArrowheads="1"/>
            </p:cNvSpPr>
            <p:nvPr/>
          </p:nvSpPr>
          <p:spPr bwMode="auto">
            <a:xfrm>
              <a:off x="2768" y="1816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/>
                <a:t> pons</a:t>
              </a:r>
              <a:endParaRPr lang="en-US" sz="1800" b="1"/>
            </a:p>
          </p:txBody>
        </p:sp>
        <p:sp>
          <p:nvSpPr>
            <p:cNvPr id="27659" name="Text Box 11"/>
            <p:cNvSpPr txBox="1">
              <a:spLocks noChangeArrowheads="1"/>
            </p:cNvSpPr>
            <p:nvPr/>
          </p:nvSpPr>
          <p:spPr bwMode="auto">
            <a:xfrm>
              <a:off x="2736" y="1320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/>
                <a:t> midbrain</a:t>
              </a:r>
              <a:endParaRPr lang="en-US" sz="1800" b="1"/>
            </a:p>
          </p:txBody>
        </p:sp>
        <p:sp>
          <p:nvSpPr>
            <p:cNvPr id="27660" name="Oval 12"/>
            <p:cNvSpPr>
              <a:spLocks noChangeArrowheads="1"/>
            </p:cNvSpPr>
            <p:nvPr/>
          </p:nvSpPr>
          <p:spPr bwMode="auto">
            <a:xfrm>
              <a:off x="1824" y="1424"/>
              <a:ext cx="80" cy="88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1" name="Freeform 13"/>
            <p:cNvSpPr>
              <a:spLocks/>
            </p:cNvSpPr>
            <p:nvPr/>
          </p:nvSpPr>
          <p:spPr bwMode="auto">
            <a:xfrm>
              <a:off x="1872" y="1488"/>
              <a:ext cx="37" cy="983"/>
            </a:xfrm>
            <a:custGeom>
              <a:avLst/>
              <a:gdLst>
                <a:gd name="T0" fmla="*/ 0 w 37"/>
                <a:gd name="T1" fmla="*/ 0 h 1047"/>
                <a:gd name="T2" fmla="*/ 32 w 37"/>
                <a:gd name="T3" fmla="*/ 888 h 1047"/>
                <a:gd name="T4" fmla="*/ 32 w 37"/>
                <a:gd name="T5" fmla="*/ 952 h 1047"/>
                <a:gd name="T6" fmla="*/ 0 60000 65536"/>
                <a:gd name="T7" fmla="*/ 0 60000 65536"/>
                <a:gd name="T8" fmla="*/ 0 60000 65536"/>
                <a:gd name="T9" fmla="*/ 0 w 37"/>
                <a:gd name="T10" fmla="*/ 0 h 1047"/>
                <a:gd name="T11" fmla="*/ 37 w 37"/>
                <a:gd name="T12" fmla="*/ 1047 h 10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7" h="1047">
                  <a:moveTo>
                    <a:pt x="0" y="0"/>
                  </a:moveTo>
                  <a:cubicBezTo>
                    <a:pt x="13" y="364"/>
                    <a:pt x="27" y="729"/>
                    <a:pt x="32" y="888"/>
                  </a:cubicBezTo>
                  <a:cubicBezTo>
                    <a:pt x="37" y="1047"/>
                    <a:pt x="34" y="999"/>
                    <a:pt x="32" y="952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2" name="Freeform 14"/>
            <p:cNvSpPr>
              <a:spLocks/>
            </p:cNvSpPr>
            <p:nvPr/>
          </p:nvSpPr>
          <p:spPr bwMode="auto">
            <a:xfrm>
              <a:off x="1848" y="2407"/>
              <a:ext cx="88" cy="113"/>
            </a:xfrm>
            <a:custGeom>
              <a:avLst/>
              <a:gdLst>
                <a:gd name="T0" fmla="*/ 0 w 88"/>
                <a:gd name="T1" fmla="*/ 57 h 113"/>
                <a:gd name="T2" fmla="*/ 56 w 88"/>
                <a:gd name="T3" fmla="*/ 9 h 113"/>
                <a:gd name="T4" fmla="*/ 88 w 88"/>
                <a:gd name="T5" fmla="*/ 113 h 113"/>
                <a:gd name="T6" fmla="*/ 0 60000 65536"/>
                <a:gd name="T7" fmla="*/ 0 60000 65536"/>
                <a:gd name="T8" fmla="*/ 0 60000 65536"/>
                <a:gd name="T9" fmla="*/ 0 w 88"/>
                <a:gd name="T10" fmla="*/ 0 h 113"/>
                <a:gd name="T11" fmla="*/ 88 w 88"/>
                <a:gd name="T12" fmla="*/ 113 h 1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8" h="113">
                  <a:moveTo>
                    <a:pt x="0" y="57"/>
                  </a:moveTo>
                  <a:cubicBezTo>
                    <a:pt x="20" y="28"/>
                    <a:pt x="41" y="0"/>
                    <a:pt x="56" y="9"/>
                  </a:cubicBezTo>
                  <a:cubicBezTo>
                    <a:pt x="71" y="18"/>
                    <a:pt x="79" y="65"/>
                    <a:pt x="88" y="113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3" name="Oval 15"/>
            <p:cNvSpPr>
              <a:spLocks noChangeArrowheads="1"/>
            </p:cNvSpPr>
            <p:nvPr/>
          </p:nvSpPr>
          <p:spPr bwMode="auto">
            <a:xfrm>
              <a:off x="1568" y="2000"/>
              <a:ext cx="80" cy="80"/>
            </a:xfrm>
            <a:prstGeom prst="ellipse">
              <a:avLst/>
            </a:prstGeom>
            <a:solidFill>
              <a:srgbClr val="FF6505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4" name="Oval 16"/>
            <p:cNvSpPr>
              <a:spLocks noChangeArrowheads="1"/>
            </p:cNvSpPr>
            <p:nvPr/>
          </p:nvSpPr>
          <p:spPr bwMode="auto">
            <a:xfrm>
              <a:off x="1840" y="2472"/>
              <a:ext cx="80" cy="88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5" name="Freeform 17"/>
            <p:cNvSpPr>
              <a:spLocks/>
            </p:cNvSpPr>
            <p:nvPr/>
          </p:nvSpPr>
          <p:spPr bwMode="auto">
            <a:xfrm>
              <a:off x="1280" y="2056"/>
              <a:ext cx="328" cy="1883"/>
            </a:xfrm>
            <a:custGeom>
              <a:avLst/>
              <a:gdLst>
                <a:gd name="T0" fmla="*/ 416 w 416"/>
                <a:gd name="T1" fmla="*/ 0 h 1939"/>
                <a:gd name="T2" fmla="*/ 384 w 416"/>
                <a:gd name="T3" fmla="*/ 200 h 1939"/>
                <a:gd name="T4" fmla="*/ 232 w 416"/>
                <a:gd name="T5" fmla="*/ 880 h 1939"/>
                <a:gd name="T6" fmla="*/ 160 w 416"/>
                <a:gd name="T7" fmla="*/ 1296 h 1939"/>
                <a:gd name="T8" fmla="*/ 96 w 416"/>
                <a:gd name="T9" fmla="*/ 1704 h 1939"/>
                <a:gd name="T10" fmla="*/ 72 w 416"/>
                <a:gd name="T11" fmla="*/ 1848 h 1939"/>
                <a:gd name="T12" fmla="*/ 88 w 416"/>
                <a:gd name="T13" fmla="*/ 1936 h 1939"/>
                <a:gd name="T14" fmla="*/ 64 w 416"/>
                <a:gd name="T15" fmla="*/ 1832 h 1939"/>
                <a:gd name="T16" fmla="*/ 0 w 416"/>
                <a:gd name="T17" fmla="*/ 1896 h 193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416"/>
                <a:gd name="T28" fmla="*/ 0 h 1939"/>
                <a:gd name="T29" fmla="*/ 416 w 416"/>
                <a:gd name="T30" fmla="*/ 1939 h 193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416" h="1939">
                  <a:moveTo>
                    <a:pt x="416" y="0"/>
                  </a:moveTo>
                  <a:cubicBezTo>
                    <a:pt x="415" y="26"/>
                    <a:pt x="415" y="53"/>
                    <a:pt x="384" y="200"/>
                  </a:cubicBezTo>
                  <a:cubicBezTo>
                    <a:pt x="353" y="347"/>
                    <a:pt x="269" y="698"/>
                    <a:pt x="232" y="880"/>
                  </a:cubicBezTo>
                  <a:cubicBezTo>
                    <a:pt x="195" y="1062"/>
                    <a:pt x="183" y="1159"/>
                    <a:pt x="160" y="1296"/>
                  </a:cubicBezTo>
                  <a:cubicBezTo>
                    <a:pt x="137" y="1433"/>
                    <a:pt x="111" y="1612"/>
                    <a:pt x="96" y="1704"/>
                  </a:cubicBezTo>
                  <a:cubicBezTo>
                    <a:pt x="81" y="1796"/>
                    <a:pt x="73" y="1809"/>
                    <a:pt x="72" y="1848"/>
                  </a:cubicBezTo>
                  <a:cubicBezTo>
                    <a:pt x="71" y="1887"/>
                    <a:pt x="89" y="1939"/>
                    <a:pt x="88" y="1936"/>
                  </a:cubicBezTo>
                  <a:cubicBezTo>
                    <a:pt x="87" y="1933"/>
                    <a:pt x="79" y="1839"/>
                    <a:pt x="64" y="1832"/>
                  </a:cubicBezTo>
                  <a:cubicBezTo>
                    <a:pt x="49" y="1825"/>
                    <a:pt x="24" y="1860"/>
                    <a:pt x="0" y="1896"/>
                  </a:cubicBezTo>
                </a:path>
              </a:pathLst>
            </a:custGeom>
            <a:noFill/>
            <a:ln w="38100">
              <a:solidFill>
                <a:srgbClr val="33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3366FF"/>
                </a:solidFill>
              </a:endParaRPr>
            </a:p>
          </p:txBody>
        </p:sp>
        <p:sp>
          <p:nvSpPr>
            <p:cNvPr id="27666" name="Freeform 18"/>
            <p:cNvSpPr>
              <a:spLocks/>
            </p:cNvSpPr>
            <p:nvPr/>
          </p:nvSpPr>
          <p:spPr bwMode="auto">
            <a:xfrm>
              <a:off x="1616" y="2528"/>
              <a:ext cx="264" cy="1344"/>
            </a:xfrm>
            <a:custGeom>
              <a:avLst/>
              <a:gdLst>
                <a:gd name="T0" fmla="*/ 264 w 264"/>
                <a:gd name="T1" fmla="*/ 0 h 1344"/>
                <a:gd name="T2" fmla="*/ 232 w 264"/>
                <a:gd name="T3" fmla="*/ 192 h 1344"/>
                <a:gd name="T4" fmla="*/ 136 w 264"/>
                <a:gd name="T5" fmla="*/ 648 h 1344"/>
                <a:gd name="T6" fmla="*/ 0 w 264"/>
                <a:gd name="T7" fmla="*/ 1344 h 134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4"/>
                <a:gd name="T13" fmla="*/ 0 h 1344"/>
                <a:gd name="T14" fmla="*/ 264 w 264"/>
                <a:gd name="T15" fmla="*/ 1344 h 134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4" h="1344">
                  <a:moveTo>
                    <a:pt x="264" y="0"/>
                  </a:moveTo>
                  <a:cubicBezTo>
                    <a:pt x="258" y="42"/>
                    <a:pt x="253" y="84"/>
                    <a:pt x="232" y="192"/>
                  </a:cubicBezTo>
                  <a:cubicBezTo>
                    <a:pt x="211" y="300"/>
                    <a:pt x="175" y="456"/>
                    <a:pt x="136" y="648"/>
                  </a:cubicBezTo>
                  <a:cubicBezTo>
                    <a:pt x="97" y="840"/>
                    <a:pt x="28" y="1199"/>
                    <a:pt x="0" y="1344"/>
                  </a:cubicBezTo>
                </a:path>
              </a:pathLst>
            </a:custGeom>
            <a:noFill/>
            <a:ln w="38100">
              <a:solidFill>
                <a:srgbClr val="008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7" name="Rectangle 19"/>
            <p:cNvSpPr>
              <a:spLocks noChangeArrowheads="1"/>
            </p:cNvSpPr>
            <p:nvPr/>
          </p:nvSpPr>
          <p:spPr bwMode="auto">
            <a:xfrm>
              <a:off x="3246" y="3281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27669" name="Text Box 21"/>
            <p:cNvSpPr txBox="1">
              <a:spLocks noChangeArrowheads="1"/>
            </p:cNvSpPr>
            <p:nvPr/>
          </p:nvSpPr>
          <p:spPr bwMode="auto">
            <a:xfrm>
              <a:off x="1958" y="2329"/>
              <a:ext cx="4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1" dirty="0">
                  <a:solidFill>
                    <a:srgbClr val="008000"/>
                  </a:solidFill>
                </a:rPr>
                <a:t>NRM</a:t>
              </a:r>
            </a:p>
          </p:txBody>
        </p:sp>
        <p:sp>
          <p:nvSpPr>
            <p:cNvPr id="27670" name="Text Box 22"/>
            <p:cNvSpPr txBox="1">
              <a:spLocks noChangeArrowheads="1"/>
            </p:cNvSpPr>
            <p:nvPr/>
          </p:nvSpPr>
          <p:spPr bwMode="auto">
            <a:xfrm>
              <a:off x="1598" y="3103"/>
              <a:ext cx="365" cy="1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>
                  <a:solidFill>
                    <a:srgbClr val="12FF2E"/>
                  </a:solidFill>
                </a:rPr>
                <a:t>5-HT</a:t>
              </a:r>
            </a:p>
          </p:txBody>
        </p:sp>
        <p:sp>
          <p:nvSpPr>
            <p:cNvPr id="27671" name="Text Box 23"/>
            <p:cNvSpPr txBox="1">
              <a:spLocks noChangeArrowheads="1"/>
            </p:cNvSpPr>
            <p:nvPr/>
          </p:nvSpPr>
          <p:spPr bwMode="auto">
            <a:xfrm>
              <a:off x="1670" y="1591"/>
              <a:ext cx="352" cy="1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 dirty="0">
                  <a:solidFill>
                    <a:srgbClr val="FF0000"/>
                  </a:solidFill>
                </a:rPr>
                <a:t>GLU</a:t>
              </a:r>
            </a:p>
          </p:txBody>
        </p:sp>
        <p:sp>
          <p:nvSpPr>
            <p:cNvPr id="27672" name="Text Box 24"/>
            <p:cNvSpPr txBox="1">
              <a:spLocks noChangeArrowheads="1"/>
            </p:cNvSpPr>
            <p:nvPr/>
          </p:nvSpPr>
          <p:spPr bwMode="auto">
            <a:xfrm>
              <a:off x="1390" y="2734"/>
              <a:ext cx="294" cy="21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 dirty="0">
                  <a:solidFill>
                    <a:srgbClr val="3366FF"/>
                  </a:solidFill>
                </a:rPr>
                <a:t>NE</a:t>
              </a:r>
            </a:p>
          </p:txBody>
        </p:sp>
        <p:sp>
          <p:nvSpPr>
            <p:cNvPr id="27674" name="Text Box 26"/>
            <p:cNvSpPr txBox="1">
              <a:spLocks noChangeArrowheads="1"/>
            </p:cNvSpPr>
            <p:nvPr/>
          </p:nvSpPr>
          <p:spPr bwMode="auto">
            <a:xfrm>
              <a:off x="1542" y="1785"/>
              <a:ext cx="2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rgbClr val="FF0000"/>
                  </a:solidFill>
                </a:rPr>
                <a:t>+</a:t>
              </a:r>
            </a:p>
          </p:txBody>
        </p:sp>
        <p:sp>
          <p:nvSpPr>
            <p:cNvPr id="27675" name="Text Box 27"/>
            <p:cNvSpPr txBox="1">
              <a:spLocks noChangeArrowheads="1"/>
            </p:cNvSpPr>
            <p:nvPr/>
          </p:nvSpPr>
          <p:spPr bwMode="auto">
            <a:xfrm>
              <a:off x="1662" y="2185"/>
              <a:ext cx="2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rgbClr val="FF0000"/>
                  </a:solidFill>
                </a:rPr>
                <a:t>+</a:t>
              </a:r>
            </a:p>
          </p:txBody>
        </p:sp>
        <p:sp>
          <p:nvSpPr>
            <p:cNvPr id="27676" name="Freeform 28"/>
            <p:cNvSpPr>
              <a:spLocks/>
            </p:cNvSpPr>
            <p:nvPr/>
          </p:nvSpPr>
          <p:spPr bwMode="auto">
            <a:xfrm>
              <a:off x="1640" y="2000"/>
              <a:ext cx="45" cy="96"/>
            </a:xfrm>
            <a:custGeom>
              <a:avLst/>
              <a:gdLst>
                <a:gd name="T0" fmla="*/ 32 w 45"/>
                <a:gd name="T1" fmla="*/ 0 h 96"/>
                <a:gd name="T2" fmla="*/ 40 w 45"/>
                <a:gd name="T3" fmla="*/ 72 h 96"/>
                <a:gd name="T4" fmla="*/ 0 w 45"/>
                <a:gd name="T5" fmla="*/ 96 h 96"/>
                <a:gd name="T6" fmla="*/ 0 60000 65536"/>
                <a:gd name="T7" fmla="*/ 0 60000 65536"/>
                <a:gd name="T8" fmla="*/ 0 60000 65536"/>
                <a:gd name="T9" fmla="*/ 0 w 45"/>
                <a:gd name="T10" fmla="*/ 0 h 96"/>
                <a:gd name="T11" fmla="*/ 45 w 45"/>
                <a:gd name="T12" fmla="*/ 96 h 9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5" h="96">
                  <a:moveTo>
                    <a:pt x="32" y="0"/>
                  </a:moveTo>
                  <a:cubicBezTo>
                    <a:pt x="38" y="28"/>
                    <a:pt x="45" y="56"/>
                    <a:pt x="40" y="72"/>
                  </a:cubicBezTo>
                  <a:cubicBezTo>
                    <a:pt x="35" y="88"/>
                    <a:pt x="17" y="92"/>
                    <a:pt x="0" y="96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8" name="Oval 30"/>
            <p:cNvSpPr>
              <a:spLocks noChangeArrowheads="1"/>
            </p:cNvSpPr>
            <p:nvPr/>
          </p:nvSpPr>
          <p:spPr bwMode="auto">
            <a:xfrm>
              <a:off x="1712" y="2432"/>
              <a:ext cx="88" cy="80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9" name="Freeform 31"/>
            <p:cNvSpPr>
              <a:spLocks/>
            </p:cNvSpPr>
            <p:nvPr/>
          </p:nvSpPr>
          <p:spPr bwMode="auto">
            <a:xfrm>
              <a:off x="1760" y="2248"/>
              <a:ext cx="136" cy="177"/>
            </a:xfrm>
            <a:custGeom>
              <a:avLst/>
              <a:gdLst>
                <a:gd name="T0" fmla="*/ 136 w 136"/>
                <a:gd name="T1" fmla="*/ 0 h 177"/>
                <a:gd name="T2" fmla="*/ 48 w 136"/>
                <a:gd name="T3" fmla="*/ 152 h 177"/>
                <a:gd name="T4" fmla="*/ 0 w 136"/>
                <a:gd name="T5" fmla="*/ 152 h 177"/>
                <a:gd name="T6" fmla="*/ 0 60000 65536"/>
                <a:gd name="T7" fmla="*/ 0 60000 65536"/>
                <a:gd name="T8" fmla="*/ 0 60000 65536"/>
                <a:gd name="T9" fmla="*/ 0 w 136"/>
                <a:gd name="T10" fmla="*/ 0 h 177"/>
                <a:gd name="T11" fmla="*/ 136 w 136"/>
                <a:gd name="T12" fmla="*/ 177 h 17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6" h="177">
                  <a:moveTo>
                    <a:pt x="136" y="0"/>
                  </a:moveTo>
                  <a:cubicBezTo>
                    <a:pt x="103" y="63"/>
                    <a:pt x="71" y="127"/>
                    <a:pt x="48" y="152"/>
                  </a:cubicBezTo>
                  <a:cubicBezTo>
                    <a:pt x="25" y="177"/>
                    <a:pt x="8" y="152"/>
                    <a:pt x="0" y="152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0" name="Freeform 32"/>
            <p:cNvSpPr>
              <a:spLocks/>
            </p:cNvSpPr>
            <p:nvPr/>
          </p:nvSpPr>
          <p:spPr bwMode="auto">
            <a:xfrm>
              <a:off x="1800" y="2400"/>
              <a:ext cx="24" cy="56"/>
            </a:xfrm>
            <a:custGeom>
              <a:avLst/>
              <a:gdLst>
                <a:gd name="T0" fmla="*/ 0 w 24"/>
                <a:gd name="T1" fmla="*/ 0 h 56"/>
                <a:gd name="T2" fmla="*/ 24 w 24"/>
                <a:gd name="T3" fmla="*/ 56 h 56"/>
                <a:gd name="T4" fmla="*/ 0 60000 65536"/>
                <a:gd name="T5" fmla="*/ 0 60000 65536"/>
                <a:gd name="T6" fmla="*/ 0 w 24"/>
                <a:gd name="T7" fmla="*/ 0 h 56"/>
                <a:gd name="T8" fmla="*/ 24 w 24"/>
                <a:gd name="T9" fmla="*/ 56 h 5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4" h="56">
                  <a:moveTo>
                    <a:pt x="0" y="0"/>
                  </a:moveTo>
                  <a:cubicBezTo>
                    <a:pt x="10" y="23"/>
                    <a:pt x="20" y="47"/>
                    <a:pt x="24" y="56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1" name="Line 33"/>
            <p:cNvSpPr>
              <a:spLocks noChangeShapeType="1"/>
            </p:cNvSpPr>
            <p:nvPr/>
          </p:nvSpPr>
          <p:spPr bwMode="auto">
            <a:xfrm>
              <a:off x="1936" y="1216"/>
              <a:ext cx="8" cy="3552"/>
            </a:xfrm>
            <a:prstGeom prst="line">
              <a:avLst/>
            </a:prstGeom>
            <a:noFill/>
            <a:ln w="9525">
              <a:solidFill>
                <a:schemeClr val="bg2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2" name="Freeform 34"/>
            <p:cNvSpPr>
              <a:spLocks/>
            </p:cNvSpPr>
            <p:nvPr/>
          </p:nvSpPr>
          <p:spPr bwMode="auto">
            <a:xfrm>
              <a:off x="330" y="3975"/>
              <a:ext cx="1120" cy="201"/>
            </a:xfrm>
            <a:custGeom>
              <a:avLst/>
              <a:gdLst>
                <a:gd name="T0" fmla="*/ 0 w 1120"/>
                <a:gd name="T1" fmla="*/ 201 h 201"/>
                <a:gd name="T2" fmla="*/ 160 w 1120"/>
                <a:gd name="T3" fmla="*/ 81 h 201"/>
                <a:gd name="T4" fmla="*/ 472 w 1120"/>
                <a:gd name="T5" fmla="*/ 33 h 201"/>
                <a:gd name="T6" fmla="*/ 792 w 1120"/>
                <a:gd name="T7" fmla="*/ 1 h 201"/>
                <a:gd name="T8" fmla="*/ 1008 w 1120"/>
                <a:gd name="T9" fmla="*/ 41 h 201"/>
                <a:gd name="T10" fmla="*/ 1016 w 1120"/>
                <a:gd name="T11" fmla="*/ 153 h 201"/>
                <a:gd name="T12" fmla="*/ 1024 w 1120"/>
                <a:gd name="T13" fmla="*/ 65 h 201"/>
                <a:gd name="T14" fmla="*/ 1120 w 1120"/>
                <a:gd name="T15" fmla="*/ 65 h 2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0"/>
                <a:gd name="T25" fmla="*/ 0 h 201"/>
                <a:gd name="T26" fmla="*/ 1120 w 1120"/>
                <a:gd name="T27" fmla="*/ 201 h 20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0" h="201">
                  <a:moveTo>
                    <a:pt x="0" y="201"/>
                  </a:moveTo>
                  <a:cubicBezTo>
                    <a:pt x="40" y="155"/>
                    <a:pt x="81" y="109"/>
                    <a:pt x="160" y="81"/>
                  </a:cubicBezTo>
                  <a:cubicBezTo>
                    <a:pt x="239" y="53"/>
                    <a:pt x="367" y="46"/>
                    <a:pt x="472" y="33"/>
                  </a:cubicBezTo>
                  <a:cubicBezTo>
                    <a:pt x="577" y="20"/>
                    <a:pt x="703" y="0"/>
                    <a:pt x="792" y="1"/>
                  </a:cubicBezTo>
                  <a:cubicBezTo>
                    <a:pt x="881" y="2"/>
                    <a:pt x="971" y="16"/>
                    <a:pt x="1008" y="41"/>
                  </a:cubicBezTo>
                  <a:cubicBezTo>
                    <a:pt x="1045" y="66"/>
                    <a:pt x="1013" y="149"/>
                    <a:pt x="1016" y="153"/>
                  </a:cubicBezTo>
                  <a:cubicBezTo>
                    <a:pt x="1019" y="157"/>
                    <a:pt x="1007" y="80"/>
                    <a:pt x="1024" y="65"/>
                  </a:cubicBezTo>
                  <a:cubicBezTo>
                    <a:pt x="1041" y="50"/>
                    <a:pt x="1080" y="57"/>
                    <a:pt x="1120" y="6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3" name="Text Box 35"/>
            <p:cNvSpPr txBox="1">
              <a:spLocks noChangeArrowheads="1"/>
            </p:cNvSpPr>
            <p:nvPr/>
          </p:nvSpPr>
          <p:spPr bwMode="auto">
            <a:xfrm>
              <a:off x="1312" y="3743"/>
              <a:ext cx="26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1" dirty="0">
                  <a:solidFill>
                    <a:srgbClr val="3366FF"/>
                  </a:solidFill>
                </a:rPr>
                <a:t>(-)</a:t>
              </a:r>
            </a:p>
          </p:txBody>
        </p:sp>
        <p:sp>
          <p:nvSpPr>
            <p:cNvPr id="27684" name="Rectangle 36"/>
            <p:cNvSpPr>
              <a:spLocks noChangeArrowheads="1"/>
            </p:cNvSpPr>
            <p:nvPr/>
          </p:nvSpPr>
          <p:spPr bwMode="auto">
            <a:xfrm>
              <a:off x="3232" y="3313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grpSp>
          <p:nvGrpSpPr>
            <p:cNvPr id="27685" name="Group 37"/>
            <p:cNvGrpSpPr>
              <a:grpSpLocks/>
            </p:cNvGrpSpPr>
            <p:nvPr/>
          </p:nvGrpSpPr>
          <p:grpSpPr bwMode="auto">
            <a:xfrm>
              <a:off x="1479" y="3968"/>
              <a:ext cx="155" cy="168"/>
              <a:chOff x="469" y="3944"/>
              <a:chExt cx="155" cy="168"/>
            </a:xfrm>
          </p:grpSpPr>
          <p:sp>
            <p:nvSpPr>
              <p:cNvPr id="27707" name="Oval 38"/>
              <p:cNvSpPr>
                <a:spLocks noChangeArrowheads="1"/>
              </p:cNvSpPr>
              <p:nvPr/>
            </p:nvSpPr>
            <p:spPr bwMode="auto">
              <a:xfrm>
                <a:off x="536" y="3944"/>
                <a:ext cx="88" cy="96"/>
              </a:xfrm>
              <a:prstGeom prst="ellipse">
                <a:avLst/>
              </a:prstGeom>
              <a:solidFill>
                <a:srgbClr val="D007F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08" name="Freeform 39"/>
              <p:cNvSpPr>
                <a:spLocks/>
              </p:cNvSpPr>
              <p:nvPr/>
            </p:nvSpPr>
            <p:spPr bwMode="auto">
              <a:xfrm>
                <a:off x="469" y="4008"/>
                <a:ext cx="123" cy="104"/>
              </a:xfrm>
              <a:custGeom>
                <a:avLst/>
                <a:gdLst>
                  <a:gd name="T0" fmla="*/ 123 w 123"/>
                  <a:gd name="T1" fmla="*/ 0 h 104"/>
                  <a:gd name="T2" fmla="*/ 75 w 123"/>
                  <a:gd name="T3" fmla="*/ 56 h 104"/>
                  <a:gd name="T4" fmla="*/ 3 w 123"/>
                  <a:gd name="T5" fmla="*/ 56 h 104"/>
                  <a:gd name="T6" fmla="*/ 91 w 123"/>
                  <a:gd name="T7" fmla="*/ 56 h 104"/>
                  <a:gd name="T8" fmla="*/ 75 w 123"/>
                  <a:gd name="T9" fmla="*/ 104 h 10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104"/>
                  <a:gd name="T17" fmla="*/ 123 w 123"/>
                  <a:gd name="T18" fmla="*/ 104 h 10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104">
                    <a:moveTo>
                      <a:pt x="123" y="0"/>
                    </a:moveTo>
                    <a:cubicBezTo>
                      <a:pt x="109" y="23"/>
                      <a:pt x="95" y="47"/>
                      <a:pt x="75" y="56"/>
                    </a:cubicBezTo>
                    <a:cubicBezTo>
                      <a:pt x="55" y="65"/>
                      <a:pt x="0" y="56"/>
                      <a:pt x="3" y="56"/>
                    </a:cubicBezTo>
                    <a:cubicBezTo>
                      <a:pt x="6" y="56"/>
                      <a:pt x="79" y="48"/>
                      <a:pt x="91" y="56"/>
                    </a:cubicBezTo>
                    <a:cubicBezTo>
                      <a:pt x="103" y="64"/>
                      <a:pt x="89" y="84"/>
                      <a:pt x="75" y="104"/>
                    </a:cubicBezTo>
                  </a:path>
                </a:pathLst>
              </a:custGeom>
              <a:solidFill>
                <a:srgbClr val="D007F0"/>
              </a:solidFill>
              <a:ln w="38100">
                <a:solidFill>
                  <a:srgbClr val="D007F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7686" name="Text Box 40"/>
            <p:cNvSpPr txBox="1">
              <a:spLocks noChangeArrowheads="1"/>
            </p:cNvSpPr>
            <p:nvPr/>
          </p:nvSpPr>
          <p:spPr bwMode="auto">
            <a:xfrm>
              <a:off x="1584" y="3135"/>
              <a:ext cx="365" cy="1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 dirty="0">
                  <a:solidFill>
                    <a:srgbClr val="008000"/>
                  </a:solidFill>
                </a:rPr>
                <a:t>5-HT</a:t>
              </a:r>
            </a:p>
          </p:txBody>
        </p:sp>
        <p:sp>
          <p:nvSpPr>
            <p:cNvPr id="27687" name="Freeform 41"/>
            <p:cNvSpPr>
              <a:spLocks/>
            </p:cNvSpPr>
            <p:nvPr/>
          </p:nvSpPr>
          <p:spPr bwMode="auto">
            <a:xfrm>
              <a:off x="1546" y="3877"/>
              <a:ext cx="104" cy="75"/>
            </a:xfrm>
            <a:custGeom>
              <a:avLst/>
              <a:gdLst>
                <a:gd name="T0" fmla="*/ 0 w 104"/>
                <a:gd name="T1" fmla="*/ 59 h 75"/>
                <a:gd name="T2" fmla="*/ 64 w 104"/>
                <a:gd name="T3" fmla="*/ 3 h 75"/>
                <a:gd name="T4" fmla="*/ 104 w 104"/>
                <a:gd name="T5" fmla="*/ 75 h 75"/>
                <a:gd name="T6" fmla="*/ 0 60000 65536"/>
                <a:gd name="T7" fmla="*/ 0 60000 65536"/>
                <a:gd name="T8" fmla="*/ 0 60000 65536"/>
                <a:gd name="T9" fmla="*/ 0 w 104"/>
                <a:gd name="T10" fmla="*/ 0 h 75"/>
                <a:gd name="T11" fmla="*/ 104 w 104"/>
                <a:gd name="T12" fmla="*/ 75 h 7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04" h="75">
                  <a:moveTo>
                    <a:pt x="0" y="59"/>
                  </a:moveTo>
                  <a:cubicBezTo>
                    <a:pt x="23" y="29"/>
                    <a:pt x="47" y="0"/>
                    <a:pt x="64" y="3"/>
                  </a:cubicBezTo>
                  <a:cubicBezTo>
                    <a:pt x="81" y="6"/>
                    <a:pt x="92" y="40"/>
                    <a:pt x="104" y="75"/>
                  </a:cubicBezTo>
                </a:path>
              </a:pathLst>
            </a:custGeom>
            <a:noFill/>
            <a:ln w="38100">
              <a:solidFill>
                <a:srgbClr val="008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8" name="Text Box 42"/>
            <p:cNvSpPr txBox="1">
              <a:spLocks noChangeArrowheads="1"/>
            </p:cNvSpPr>
            <p:nvPr/>
          </p:nvSpPr>
          <p:spPr bwMode="auto">
            <a:xfrm>
              <a:off x="1624" y="3846"/>
              <a:ext cx="27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>
                  <a:solidFill>
                    <a:srgbClr val="008000"/>
                  </a:solidFill>
                </a:rPr>
                <a:t>(+)</a:t>
              </a:r>
            </a:p>
          </p:txBody>
        </p:sp>
        <p:sp>
          <p:nvSpPr>
            <p:cNvPr id="27689" name="Oval 43"/>
            <p:cNvSpPr>
              <a:spLocks noChangeArrowheads="1"/>
            </p:cNvSpPr>
            <p:nvPr/>
          </p:nvSpPr>
          <p:spPr bwMode="auto">
            <a:xfrm>
              <a:off x="1410" y="4104"/>
              <a:ext cx="80" cy="88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0" name="Text Box 44"/>
            <p:cNvSpPr txBox="1">
              <a:spLocks noChangeArrowheads="1"/>
            </p:cNvSpPr>
            <p:nvPr/>
          </p:nvSpPr>
          <p:spPr bwMode="auto">
            <a:xfrm>
              <a:off x="1544" y="4046"/>
              <a:ext cx="24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>
                  <a:solidFill>
                    <a:srgbClr val="D007F0"/>
                  </a:solidFill>
                </a:rPr>
                <a:t>(-)</a:t>
              </a:r>
            </a:p>
          </p:txBody>
        </p:sp>
        <p:sp>
          <p:nvSpPr>
            <p:cNvPr id="27691" name="Freeform 45"/>
            <p:cNvSpPr>
              <a:spLocks/>
            </p:cNvSpPr>
            <p:nvPr/>
          </p:nvSpPr>
          <p:spPr bwMode="auto">
            <a:xfrm>
              <a:off x="1458" y="4176"/>
              <a:ext cx="640" cy="136"/>
            </a:xfrm>
            <a:custGeom>
              <a:avLst/>
              <a:gdLst>
                <a:gd name="T0" fmla="*/ 0 w 640"/>
                <a:gd name="T1" fmla="*/ 0 h 136"/>
                <a:gd name="T2" fmla="*/ 48 w 640"/>
                <a:gd name="T3" fmla="*/ 72 h 136"/>
                <a:gd name="T4" fmla="*/ 224 w 640"/>
                <a:gd name="T5" fmla="*/ 112 h 136"/>
                <a:gd name="T6" fmla="*/ 640 w 640"/>
                <a:gd name="T7" fmla="*/ 136 h 13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40"/>
                <a:gd name="T13" fmla="*/ 0 h 136"/>
                <a:gd name="T14" fmla="*/ 640 w 640"/>
                <a:gd name="T15" fmla="*/ 136 h 1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40" h="136">
                  <a:moveTo>
                    <a:pt x="0" y="0"/>
                  </a:moveTo>
                  <a:cubicBezTo>
                    <a:pt x="5" y="26"/>
                    <a:pt x="11" y="53"/>
                    <a:pt x="48" y="72"/>
                  </a:cubicBezTo>
                  <a:cubicBezTo>
                    <a:pt x="85" y="91"/>
                    <a:pt x="125" y="101"/>
                    <a:pt x="224" y="112"/>
                  </a:cubicBezTo>
                  <a:cubicBezTo>
                    <a:pt x="323" y="123"/>
                    <a:pt x="481" y="129"/>
                    <a:pt x="640" y="136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2" name="Text Box 46"/>
            <p:cNvSpPr txBox="1">
              <a:spLocks noChangeArrowheads="1"/>
            </p:cNvSpPr>
            <p:nvPr/>
          </p:nvSpPr>
          <p:spPr bwMode="auto">
            <a:xfrm>
              <a:off x="1288" y="4225"/>
              <a:ext cx="224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dirty="0"/>
                <a:t>2</a:t>
              </a:r>
            </a:p>
          </p:txBody>
        </p:sp>
        <p:sp>
          <p:nvSpPr>
            <p:cNvPr id="27693" name="Freeform 47"/>
            <p:cNvSpPr>
              <a:spLocks/>
            </p:cNvSpPr>
            <p:nvPr/>
          </p:nvSpPr>
          <p:spPr bwMode="auto">
            <a:xfrm>
              <a:off x="618" y="3880"/>
              <a:ext cx="32" cy="136"/>
            </a:xfrm>
            <a:custGeom>
              <a:avLst/>
              <a:gdLst>
                <a:gd name="T0" fmla="*/ 0 w 32"/>
                <a:gd name="T1" fmla="*/ 0 h 136"/>
                <a:gd name="T2" fmla="*/ 32 w 32"/>
                <a:gd name="T3" fmla="*/ 136 h 136"/>
                <a:gd name="T4" fmla="*/ 0 60000 65536"/>
                <a:gd name="T5" fmla="*/ 0 60000 65536"/>
                <a:gd name="T6" fmla="*/ 0 w 32"/>
                <a:gd name="T7" fmla="*/ 0 h 136"/>
                <a:gd name="T8" fmla="*/ 32 w 32"/>
                <a:gd name="T9" fmla="*/ 136 h 1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2" h="136">
                  <a:moveTo>
                    <a:pt x="0" y="0"/>
                  </a:moveTo>
                  <a:cubicBezTo>
                    <a:pt x="12" y="56"/>
                    <a:pt x="24" y="113"/>
                    <a:pt x="32" y="136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4" name="Oval 48"/>
            <p:cNvSpPr>
              <a:spLocks noChangeArrowheads="1"/>
            </p:cNvSpPr>
            <p:nvPr/>
          </p:nvSpPr>
          <p:spPr bwMode="auto">
            <a:xfrm>
              <a:off x="538" y="3800"/>
              <a:ext cx="144" cy="120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5" name="Text Box 49"/>
            <p:cNvSpPr txBox="1">
              <a:spLocks noChangeArrowheads="1"/>
            </p:cNvSpPr>
            <p:nvPr/>
          </p:nvSpPr>
          <p:spPr bwMode="auto">
            <a:xfrm>
              <a:off x="0" y="3557"/>
              <a:ext cx="9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/>
                <a:t>1° pain afferent</a:t>
              </a:r>
            </a:p>
          </p:txBody>
        </p:sp>
        <p:grpSp>
          <p:nvGrpSpPr>
            <p:cNvPr id="27696" name="Group 50"/>
            <p:cNvGrpSpPr>
              <a:grpSpLocks/>
            </p:cNvGrpSpPr>
            <p:nvPr/>
          </p:nvGrpSpPr>
          <p:grpSpPr bwMode="auto">
            <a:xfrm>
              <a:off x="2791" y="4104"/>
              <a:ext cx="155" cy="168"/>
              <a:chOff x="469" y="3944"/>
              <a:chExt cx="155" cy="168"/>
            </a:xfrm>
          </p:grpSpPr>
          <p:sp>
            <p:nvSpPr>
              <p:cNvPr id="27705" name="Oval 51"/>
              <p:cNvSpPr>
                <a:spLocks noChangeArrowheads="1"/>
              </p:cNvSpPr>
              <p:nvPr/>
            </p:nvSpPr>
            <p:spPr bwMode="auto">
              <a:xfrm>
                <a:off x="536" y="3944"/>
                <a:ext cx="88" cy="96"/>
              </a:xfrm>
              <a:prstGeom prst="ellipse">
                <a:avLst/>
              </a:prstGeom>
              <a:solidFill>
                <a:srgbClr val="D007F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06" name="Freeform 52"/>
              <p:cNvSpPr>
                <a:spLocks/>
              </p:cNvSpPr>
              <p:nvPr/>
            </p:nvSpPr>
            <p:spPr bwMode="auto">
              <a:xfrm>
                <a:off x="469" y="4008"/>
                <a:ext cx="123" cy="104"/>
              </a:xfrm>
              <a:custGeom>
                <a:avLst/>
                <a:gdLst>
                  <a:gd name="T0" fmla="*/ 123 w 123"/>
                  <a:gd name="T1" fmla="*/ 0 h 104"/>
                  <a:gd name="T2" fmla="*/ 75 w 123"/>
                  <a:gd name="T3" fmla="*/ 56 h 104"/>
                  <a:gd name="T4" fmla="*/ 3 w 123"/>
                  <a:gd name="T5" fmla="*/ 56 h 104"/>
                  <a:gd name="T6" fmla="*/ 91 w 123"/>
                  <a:gd name="T7" fmla="*/ 56 h 104"/>
                  <a:gd name="T8" fmla="*/ 75 w 123"/>
                  <a:gd name="T9" fmla="*/ 104 h 10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104"/>
                  <a:gd name="T17" fmla="*/ 123 w 123"/>
                  <a:gd name="T18" fmla="*/ 104 h 10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104">
                    <a:moveTo>
                      <a:pt x="123" y="0"/>
                    </a:moveTo>
                    <a:cubicBezTo>
                      <a:pt x="109" y="23"/>
                      <a:pt x="95" y="47"/>
                      <a:pt x="75" y="56"/>
                    </a:cubicBezTo>
                    <a:cubicBezTo>
                      <a:pt x="55" y="65"/>
                      <a:pt x="0" y="56"/>
                      <a:pt x="3" y="56"/>
                    </a:cubicBezTo>
                    <a:cubicBezTo>
                      <a:pt x="6" y="56"/>
                      <a:pt x="79" y="48"/>
                      <a:pt x="91" y="56"/>
                    </a:cubicBezTo>
                    <a:cubicBezTo>
                      <a:pt x="103" y="64"/>
                      <a:pt x="89" y="84"/>
                      <a:pt x="75" y="104"/>
                    </a:cubicBezTo>
                  </a:path>
                </a:pathLst>
              </a:custGeom>
              <a:solidFill>
                <a:srgbClr val="D007F0"/>
              </a:solidFill>
              <a:ln w="38100">
                <a:solidFill>
                  <a:srgbClr val="D007F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7697" name="Text Box 53"/>
            <p:cNvSpPr txBox="1">
              <a:spLocks noChangeArrowheads="1"/>
            </p:cNvSpPr>
            <p:nvPr/>
          </p:nvSpPr>
          <p:spPr bwMode="auto">
            <a:xfrm>
              <a:off x="2904" y="4143"/>
              <a:ext cx="901" cy="3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>
                  <a:solidFill>
                    <a:srgbClr val="D007F0"/>
                  </a:solidFill>
                </a:rPr>
                <a:t>enkephalinergic</a:t>
              </a:r>
            </a:p>
            <a:p>
              <a:r>
                <a:rPr lang="en-US" sz="1400">
                  <a:solidFill>
                    <a:srgbClr val="D007F0"/>
                  </a:solidFill>
                </a:rPr>
                <a:t>interneuron</a:t>
              </a:r>
            </a:p>
          </p:txBody>
        </p:sp>
        <p:sp>
          <p:nvSpPr>
            <p:cNvPr id="27698" name="Text Box 54"/>
            <p:cNvSpPr txBox="1">
              <a:spLocks noChangeArrowheads="1"/>
            </p:cNvSpPr>
            <p:nvPr/>
          </p:nvSpPr>
          <p:spPr bwMode="auto">
            <a:xfrm>
              <a:off x="1192" y="4102"/>
              <a:ext cx="27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/>
                <a:t>(+)</a:t>
              </a:r>
            </a:p>
          </p:txBody>
        </p:sp>
        <p:sp>
          <p:nvSpPr>
            <p:cNvPr id="27699" name="Text Box 55"/>
            <p:cNvSpPr txBox="1">
              <a:spLocks noChangeArrowheads="1"/>
            </p:cNvSpPr>
            <p:nvPr/>
          </p:nvSpPr>
          <p:spPr bwMode="auto">
            <a:xfrm>
              <a:off x="696" y="3847"/>
              <a:ext cx="464" cy="32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>
                  <a:solidFill>
                    <a:schemeClr val="bg1"/>
                  </a:solidFill>
                </a:rPr>
                <a:t>GLU</a:t>
              </a:r>
            </a:p>
            <a:p>
              <a:r>
                <a:rPr lang="en-US" sz="1400" b="1">
                  <a:solidFill>
                    <a:schemeClr val="bg1"/>
                  </a:solidFill>
                </a:rPr>
                <a:t>Sub. P</a:t>
              </a:r>
            </a:p>
          </p:txBody>
        </p:sp>
        <p:sp>
          <p:nvSpPr>
            <p:cNvPr id="27701" name="Oval 57"/>
            <p:cNvSpPr>
              <a:spLocks noChangeArrowheads="1"/>
            </p:cNvSpPr>
            <p:nvPr/>
          </p:nvSpPr>
          <p:spPr bwMode="auto">
            <a:xfrm>
              <a:off x="1800" y="4200"/>
              <a:ext cx="48" cy="19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02" name="Line 58"/>
            <p:cNvSpPr>
              <a:spLocks noChangeShapeType="1"/>
            </p:cNvSpPr>
            <p:nvPr/>
          </p:nvSpPr>
          <p:spPr bwMode="auto">
            <a:xfrm>
              <a:off x="1840" y="4368"/>
              <a:ext cx="328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03" name="Text Box 59"/>
            <p:cNvSpPr txBox="1">
              <a:spLocks noChangeArrowheads="1"/>
            </p:cNvSpPr>
            <p:nvPr/>
          </p:nvSpPr>
          <p:spPr bwMode="auto">
            <a:xfrm>
              <a:off x="2086" y="4633"/>
              <a:ext cx="1261" cy="1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dirty="0"/>
                <a:t> ALS projection neuron</a:t>
              </a:r>
            </a:p>
          </p:txBody>
        </p:sp>
        <p:sp>
          <p:nvSpPr>
            <p:cNvPr id="27711" name="Text Box 63"/>
            <p:cNvSpPr txBox="1">
              <a:spLocks noChangeArrowheads="1"/>
            </p:cNvSpPr>
            <p:nvPr/>
          </p:nvSpPr>
          <p:spPr bwMode="auto">
            <a:xfrm>
              <a:off x="2253" y="1549"/>
              <a:ext cx="431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 b="1" dirty="0">
                  <a:latin typeface="ヒラギノ角ゴ Pro W3" charset="0"/>
                </a:rPr>
                <a:t>PAG</a:t>
              </a:r>
              <a:endParaRPr lang="en-US" sz="1800" b="1" dirty="0"/>
            </a:p>
          </p:txBody>
        </p:sp>
        <p:sp>
          <p:nvSpPr>
            <p:cNvPr id="27713" name="Oval 17"/>
            <p:cNvSpPr>
              <a:spLocks noChangeArrowheads="1"/>
            </p:cNvSpPr>
            <p:nvPr/>
          </p:nvSpPr>
          <p:spPr bwMode="auto">
            <a:xfrm>
              <a:off x="1568" y="2000"/>
              <a:ext cx="80" cy="80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14" name="Text Box 23"/>
            <p:cNvSpPr txBox="1">
              <a:spLocks noChangeArrowheads="1"/>
            </p:cNvSpPr>
            <p:nvPr/>
          </p:nvSpPr>
          <p:spPr bwMode="auto">
            <a:xfrm>
              <a:off x="1293" y="1833"/>
              <a:ext cx="32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2000" b="1" dirty="0">
                  <a:solidFill>
                    <a:srgbClr val="3366FF"/>
                  </a:solidFill>
                </a:rPr>
                <a:t>LC</a:t>
              </a:r>
            </a:p>
          </p:txBody>
        </p:sp>
        <p:sp>
          <p:nvSpPr>
            <p:cNvPr id="27716" name="Freeform 33"/>
            <p:cNvSpPr>
              <a:spLocks/>
            </p:cNvSpPr>
            <p:nvPr/>
          </p:nvSpPr>
          <p:spPr bwMode="auto">
            <a:xfrm>
              <a:off x="1640" y="2000"/>
              <a:ext cx="45" cy="96"/>
            </a:xfrm>
            <a:custGeom>
              <a:avLst/>
              <a:gdLst>
                <a:gd name="T0" fmla="*/ 32 w 45"/>
                <a:gd name="T1" fmla="*/ 0 h 96"/>
                <a:gd name="T2" fmla="*/ 40 w 45"/>
                <a:gd name="T3" fmla="*/ 72 h 96"/>
                <a:gd name="T4" fmla="*/ 0 w 45"/>
                <a:gd name="T5" fmla="*/ 96 h 96"/>
                <a:gd name="T6" fmla="*/ 0 60000 65536"/>
                <a:gd name="T7" fmla="*/ 0 60000 65536"/>
                <a:gd name="T8" fmla="*/ 0 60000 65536"/>
                <a:gd name="T9" fmla="*/ 0 w 45"/>
                <a:gd name="T10" fmla="*/ 0 h 96"/>
                <a:gd name="T11" fmla="*/ 45 w 45"/>
                <a:gd name="T12" fmla="*/ 96 h 9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5" h="96">
                  <a:moveTo>
                    <a:pt x="32" y="0"/>
                  </a:moveTo>
                  <a:cubicBezTo>
                    <a:pt x="38" y="28"/>
                    <a:pt x="45" y="56"/>
                    <a:pt x="40" y="72"/>
                  </a:cubicBezTo>
                  <a:cubicBezTo>
                    <a:pt x="35" y="88"/>
                    <a:pt x="17" y="92"/>
                    <a:pt x="0" y="96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17" name="Freeform 36"/>
            <p:cNvSpPr>
              <a:spLocks/>
            </p:cNvSpPr>
            <p:nvPr/>
          </p:nvSpPr>
          <p:spPr bwMode="auto">
            <a:xfrm>
              <a:off x="1680" y="1864"/>
              <a:ext cx="200" cy="201"/>
            </a:xfrm>
            <a:custGeom>
              <a:avLst/>
              <a:gdLst>
                <a:gd name="T0" fmla="*/ 136 w 136"/>
                <a:gd name="T1" fmla="*/ 0 h 177"/>
                <a:gd name="T2" fmla="*/ 48 w 136"/>
                <a:gd name="T3" fmla="*/ 152 h 177"/>
                <a:gd name="T4" fmla="*/ 0 w 136"/>
                <a:gd name="T5" fmla="*/ 152 h 177"/>
                <a:gd name="T6" fmla="*/ 0 60000 65536"/>
                <a:gd name="T7" fmla="*/ 0 60000 65536"/>
                <a:gd name="T8" fmla="*/ 0 60000 65536"/>
                <a:gd name="T9" fmla="*/ 0 w 136"/>
                <a:gd name="T10" fmla="*/ 0 h 177"/>
                <a:gd name="T11" fmla="*/ 136 w 136"/>
                <a:gd name="T12" fmla="*/ 177 h 17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6" h="177">
                  <a:moveTo>
                    <a:pt x="136" y="0"/>
                  </a:moveTo>
                  <a:cubicBezTo>
                    <a:pt x="103" y="63"/>
                    <a:pt x="71" y="127"/>
                    <a:pt x="48" y="152"/>
                  </a:cubicBezTo>
                  <a:cubicBezTo>
                    <a:pt x="25" y="177"/>
                    <a:pt x="8" y="152"/>
                    <a:pt x="0" y="152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7" name="Line 103"/>
          <p:cNvSpPr>
            <a:spLocks noChangeShapeType="1"/>
          </p:cNvSpPr>
          <p:nvPr/>
        </p:nvSpPr>
        <p:spPr bwMode="auto">
          <a:xfrm>
            <a:off x="2832100" y="3234382"/>
            <a:ext cx="38100" cy="76200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69" name="Group 108"/>
          <p:cNvGrpSpPr>
            <a:grpSpLocks/>
          </p:cNvGrpSpPr>
          <p:nvPr/>
        </p:nvGrpSpPr>
        <p:grpSpPr bwMode="auto">
          <a:xfrm>
            <a:off x="3335338" y="3158182"/>
            <a:ext cx="246062" cy="266700"/>
            <a:chOff x="469" y="3944"/>
            <a:chExt cx="155" cy="168"/>
          </a:xfrm>
        </p:grpSpPr>
        <p:sp>
          <p:nvSpPr>
            <p:cNvPr id="70" name="Oval 109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" name="Freeform 110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72" name="Group 111"/>
          <p:cNvGrpSpPr>
            <a:grpSpLocks/>
          </p:cNvGrpSpPr>
          <p:nvPr/>
        </p:nvGrpSpPr>
        <p:grpSpPr bwMode="auto">
          <a:xfrm flipH="1">
            <a:off x="2185590" y="2980382"/>
            <a:ext cx="246062" cy="266700"/>
            <a:chOff x="469" y="3944"/>
            <a:chExt cx="155" cy="168"/>
          </a:xfrm>
        </p:grpSpPr>
        <p:sp>
          <p:nvSpPr>
            <p:cNvPr id="73" name="Oval 112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4" name="Freeform 113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5" name="Oval 74"/>
          <p:cNvSpPr/>
          <p:nvPr/>
        </p:nvSpPr>
        <p:spPr bwMode="auto">
          <a:xfrm>
            <a:off x="1864376" y="6557589"/>
            <a:ext cx="1148348" cy="1229559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84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68315" y="7823157"/>
            <a:ext cx="1033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Substantia</a:t>
            </a:r>
            <a:r>
              <a:rPr lang="en-US" sz="1400" dirty="0"/>
              <a:t> </a:t>
            </a:r>
          </a:p>
          <a:p>
            <a:r>
              <a:rPr lang="en-US" sz="1400" dirty="0" err="1"/>
              <a:t>gelatinosa</a:t>
            </a:r>
            <a:endParaRPr lang="en-US" sz="1400" dirty="0"/>
          </a:p>
        </p:txBody>
      </p:sp>
      <p:cxnSp>
        <p:nvCxnSpPr>
          <p:cNvPr id="4" name="Straight Connector 3"/>
          <p:cNvCxnSpPr/>
          <p:nvPr/>
        </p:nvCxnSpPr>
        <p:spPr bwMode="auto">
          <a:xfrm flipV="1">
            <a:off x="1536631" y="7478248"/>
            <a:ext cx="391998" cy="32923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401803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AIN005-002b" descr="HAIN005-002b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36" y="2594203"/>
            <a:ext cx="5230267" cy="4329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Freeform 16"/>
          <p:cNvSpPr/>
          <p:nvPr/>
        </p:nvSpPr>
        <p:spPr>
          <a:xfrm>
            <a:off x="3947971" y="3394004"/>
            <a:ext cx="919530" cy="651906"/>
          </a:xfrm>
          <a:custGeom>
            <a:avLst/>
            <a:gdLst>
              <a:gd name="connsiteX0" fmla="*/ 635562 w 919530"/>
              <a:gd name="connsiteY0" fmla="*/ 651906 h 651906"/>
              <a:gd name="connsiteX1" fmla="*/ 741399 w 919530"/>
              <a:gd name="connsiteY1" fmla="*/ 497233 h 651906"/>
              <a:gd name="connsiteX2" fmla="*/ 830953 w 919530"/>
              <a:gd name="connsiteY2" fmla="*/ 334420 h 651906"/>
              <a:gd name="connsiteX3" fmla="*/ 912366 w 919530"/>
              <a:gd name="connsiteY3" fmla="*/ 196028 h 651906"/>
              <a:gd name="connsiteX4" fmla="*/ 896083 w 919530"/>
              <a:gd name="connsiteY4" fmla="*/ 73919 h 651906"/>
              <a:gd name="connsiteX5" fmla="*/ 741399 w 919530"/>
              <a:gd name="connsiteY5" fmla="*/ 653 h 651906"/>
              <a:gd name="connsiteX6" fmla="*/ 594856 w 919530"/>
              <a:gd name="connsiteY6" fmla="*/ 114622 h 651906"/>
              <a:gd name="connsiteX7" fmla="*/ 399466 w 919530"/>
              <a:gd name="connsiteY7" fmla="*/ 163466 h 651906"/>
              <a:gd name="connsiteX8" fmla="*/ 228499 w 919530"/>
              <a:gd name="connsiteY8" fmla="*/ 236732 h 651906"/>
              <a:gd name="connsiteX9" fmla="*/ 24967 w 919530"/>
              <a:gd name="connsiteY9" fmla="*/ 253013 h 651906"/>
              <a:gd name="connsiteX10" fmla="*/ 8685 w 919530"/>
              <a:gd name="connsiteY10" fmla="*/ 383264 h 651906"/>
              <a:gd name="connsiteX11" fmla="*/ 73815 w 919530"/>
              <a:gd name="connsiteY11" fmla="*/ 480952 h 651906"/>
              <a:gd name="connsiteX12" fmla="*/ 261064 w 919530"/>
              <a:gd name="connsiteY12" fmla="*/ 497233 h 651906"/>
              <a:gd name="connsiteX13" fmla="*/ 391324 w 919530"/>
              <a:gd name="connsiteY13" fmla="*/ 407686 h 651906"/>
              <a:gd name="connsiteX14" fmla="*/ 513443 w 919530"/>
              <a:gd name="connsiteY14" fmla="*/ 334420 h 651906"/>
              <a:gd name="connsiteX15" fmla="*/ 594856 w 919530"/>
              <a:gd name="connsiteY15" fmla="*/ 375123 h 651906"/>
              <a:gd name="connsiteX16" fmla="*/ 635562 w 919530"/>
              <a:gd name="connsiteY16" fmla="*/ 505374 h 651906"/>
              <a:gd name="connsiteX17" fmla="*/ 700693 w 919530"/>
              <a:gd name="connsiteY17" fmla="*/ 570499 h 651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19530" h="651906">
                <a:moveTo>
                  <a:pt x="635562" y="651906"/>
                </a:moveTo>
                <a:cubicBezTo>
                  <a:pt x="672198" y="601026"/>
                  <a:pt x="708834" y="550147"/>
                  <a:pt x="741399" y="497233"/>
                </a:cubicBezTo>
                <a:cubicBezTo>
                  <a:pt x="773964" y="444319"/>
                  <a:pt x="802459" y="384621"/>
                  <a:pt x="830953" y="334420"/>
                </a:cubicBezTo>
                <a:cubicBezTo>
                  <a:pt x="859447" y="284219"/>
                  <a:pt x="901511" y="239445"/>
                  <a:pt x="912366" y="196028"/>
                </a:cubicBezTo>
                <a:cubicBezTo>
                  <a:pt x="923221" y="152611"/>
                  <a:pt x="924577" y="106481"/>
                  <a:pt x="896083" y="73919"/>
                </a:cubicBezTo>
                <a:cubicBezTo>
                  <a:pt x="867589" y="41357"/>
                  <a:pt x="791603" y="-6131"/>
                  <a:pt x="741399" y="653"/>
                </a:cubicBezTo>
                <a:cubicBezTo>
                  <a:pt x="691195" y="7437"/>
                  <a:pt x="651845" y="87486"/>
                  <a:pt x="594856" y="114622"/>
                </a:cubicBezTo>
                <a:cubicBezTo>
                  <a:pt x="537867" y="141757"/>
                  <a:pt x="460525" y="143114"/>
                  <a:pt x="399466" y="163466"/>
                </a:cubicBezTo>
                <a:cubicBezTo>
                  <a:pt x="338407" y="183818"/>
                  <a:pt x="290915" y="221808"/>
                  <a:pt x="228499" y="236732"/>
                </a:cubicBezTo>
                <a:cubicBezTo>
                  <a:pt x="166083" y="251656"/>
                  <a:pt x="61603" y="228591"/>
                  <a:pt x="24967" y="253013"/>
                </a:cubicBezTo>
                <a:cubicBezTo>
                  <a:pt x="-11669" y="277435"/>
                  <a:pt x="544" y="345274"/>
                  <a:pt x="8685" y="383264"/>
                </a:cubicBezTo>
                <a:cubicBezTo>
                  <a:pt x="16826" y="421254"/>
                  <a:pt x="31752" y="461957"/>
                  <a:pt x="73815" y="480952"/>
                </a:cubicBezTo>
                <a:cubicBezTo>
                  <a:pt x="115878" y="499947"/>
                  <a:pt x="208146" y="509444"/>
                  <a:pt x="261064" y="497233"/>
                </a:cubicBezTo>
                <a:cubicBezTo>
                  <a:pt x="313982" y="485022"/>
                  <a:pt x="349261" y="434821"/>
                  <a:pt x="391324" y="407686"/>
                </a:cubicBezTo>
                <a:cubicBezTo>
                  <a:pt x="433387" y="380550"/>
                  <a:pt x="479521" y="339847"/>
                  <a:pt x="513443" y="334420"/>
                </a:cubicBezTo>
                <a:cubicBezTo>
                  <a:pt x="547365" y="328993"/>
                  <a:pt x="574503" y="346631"/>
                  <a:pt x="594856" y="375123"/>
                </a:cubicBezTo>
                <a:cubicBezTo>
                  <a:pt x="615209" y="403615"/>
                  <a:pt x="617922" y="472811"/>
                  <a:pt x="635562" y="505374"/>
                </a:cubicBezTo>
                <a:cubicBezTo>
                  <a:pt x="653202" y="537937"/>
                  <a:pt x="700693" y="570499"/>
                  <a:pt x="700693" y="570499"/>
                </a:cubicBezTo>
              </a:path>
            </a:pathLst>
          </a:custGeom>
          <a:ln w="28575" cmpd="sng">
            <a:solidFill>
              <a:srgbClr val="FF0000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84" charset="-128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09184" y="2230542"/>
            <a:ext cx="12370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F0000"/>
                </a:solidFill>
              </a:rPr>
              <a:t>substantia</a:t>
            </a:r>
            <a:endParaRPr lang="en-US" sz="1800" dirty="0">
              <a:solidFill>
                <a:srgbClr val="FF0000"/>
              </a:solidFill>
            </a:endParaRPr>
          </a:p>
          <a:p>
            <a:r>
              <a:rPr lang="en-US" sz="1800" dirty="0" err="1">
                <a:solidFill>
                  <a:srgbClr val="FF0000"/>
                </a:solidFill>
              </a:rPr>
              <a:t>gelatinosa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703641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Box 2"/>
          <p:cNvSpPr txBox="1">
            <a:spLocks noChangeArrowheads="1"/>
          </p:cNvSpPr>
          <p:nvPr/>
        </p:nvSpPr>
        <p:spPr bwMode="auto">
          <a:xfrm>
            <a:off x="265113" y="254000"/>
            <a:ext cx="6413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b="1" dirty="0"/>
              <a:t>Experimental analgesia - cannabinoids</a:t>
            </a:r>
          </a:p>
        </p:txBody>
      </p:sp>
      <p:sp>
        <p:nvSpPr>
          <p:cNvPr id="29699" name="AutoShape 3"/>
          <p:cNvSpPr>
            <a:spLocks noChangeArrowheads="1"/>
          </p:cNvSpPr>
          <p:nvPr/>
        </p:nvSpPr>
        <p:spPr bwMode="auto">
          <a:xfrm>
            <a:off x="1917700" y="2070100"/>
            <a:ext cx="2374900" cy="736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9700" name="AutoShape 4"/>
          <p:cNvSpPr>
            <a:spLocks noChangeArrowheads="1"/>
          </p:cNvSpPr>
          <p:nvPr/>
        </p:nvSpPr>
        <p:spPr bwMode="auto">
          <a:xfrm>
            <a:off x="1944886" y="4109972"/>
            <a:ext cx="2374900" cy="316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9701" name="Text Box 5"/>
          <p:cNvSpPr txBox="1">
            <a:spLocks noChangeArrowheads="1"/>
          </p:cNvSpPr>
          <p:nvPr/>
        </p:nvSpPr>
        <p:spPr bwMode="auto">
          <a:xfrm>
            <a:off x="4330700" y="43942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Spinal cord</a:t>
            </a:r>
          </a:p>
        </p:txBody>
      </p:sp>
      <p:sp>
        <p:nvSpPr>
          <p:cNvPr id="29702" name="Text Box 6"/>
          <p:cNvSpPr txBox="1">
            <a:spLocks noChangeArrowheads="1"/>
          </p:cNvSpPr>
          <p:nvPr/>
        </p:nvSpPr>
        <p:spPr bwMode="auto">
          <a:xfrm>
            <a:off x="4368800" y="34798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medulla</a:t>
            </a:r>
            <a:endParaRPr lang="en-US" sz="1800" b="1"/>
          </a:p>
        </p:txBody>
      </p:sp>
      <p:sp>
        <p:nvSpPr>
          <p:cNvPr id="29703" name="Text Box 7"/>
          <p:cNvSpPr txBox="1">
            <a:spLocks noChangeArrowheads="1"/>
          </p:cNvSpPr>
          <p:nvPr/>
        </p:nvSpPr>
        <p:spPr bwMode="auto">
          <a:xfrm>
            <a:off x="4378325" y="4967288"/>
            <a:ext cx="2234694" cy="95410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b="1" dirty="0">
                <a:solidFill>
                  <a:srgbClr val="3366FF"/>
                </a:solidFill>
              </a:rPr>
              <a:t>LC = locus </a:t>
            </a:r>
            <a:r>
              <a:rPr lang="en-US" sz="1400" b="1" dirty="0" err="1">
                <a:solidFill>
                  <a:srgbClr val="3366FF"/>
                </a:solidFill>
              </a:rPr>
              <a:t>ceruleus</a:t>
            </a:r>
            <a:endParaRPr lang="en-US" sz="1400" dirty="0">
              <a:solidFill>
                <a:srgbClr val="3366FF"/>
              </a:solidFill>
            </a:endParaRPr>
          </a:p>
          <a:p>
            <a:r>
              <a:rPr lang="en-US" sz="1400" b="1" dirty="0">
                <a:solidFill>
                  <a:srgbClr val="008000"/>
                </a:solidFill>
              </a:rPr>
              <a:t>NRM = n. raphe </a:t>
            </a:r>
            <a:r>
              <a:rPr lang="en-US" sz="1400" b="1" dirty="0" err="1">
                <a:solidFill>
                  <a:srgbClr val="008000"/>
                </a:solidFill>
              </a:rPr>
              <a:t>magnus</a:t>
            </a:r>
            <a:endParaRPr lang="en-US" sz="1400" dirty="0">
              <a:solidFill>
                <a:srgbClr val="008000"/>
              </a:solidFill>
            </a:endParaRPr>
          </a:p>
          <a:p>
            <a:r>
              <a:rPr lang="en-US" sz="1400" dirty="0"/>
              <a:t>2= dorsal horn projection</a:t>
            </a:r>
          </a:p>
          <a:p>
            <a:r>
              <a:rPr lang="en-US" sz="1400" dirty="0"/>
              <a:t>     neuron</a:t>
            </a:r>
          </a:p>
        </p:txBody>
      </p:sp>
      <p:sp>
        <p:nvSpPr>
          <p:cNvPr id="29704" name="AutoShape 8"/>
          <p:cNvSpPr>
            <a:spLocks noChangeArrowheads="1"/>
          </p:cNvSpPr>
          <p:nvPr/>
        </p:nvSpPr>
        <p:spPr bwMode="auto">
          <a:xfrm>
            <a:off x="1930400" y="2806700"/>
            <a:ext cx="2374900" cy="673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9705" name="AutoShape 9"/>
          <p:cNvSpPr>
            <a:spLocks noChangeArrowheads="1"/>
          </p:cNvSpPr>
          <p:nvPr/>
        </p:nvSpPr>
        <p:spPr bwMode="auto">
          <a:xfrm>
            <a:off x="1943100" y="3505200"/>
            <a:ext cx="2374900" cy="62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9706" name="Text Box 10"/>
          <p:cNvSpPr txBox="1">
            <a:spLocks noChangeArrowheads="1"/>
          </p:cNvSpPr>
          <p:nvPr/>
        </p:nvSpPr>
        <p:spPr bwMode="auto">
          <a:xfrm>
            <a:off x="4394200" y="28829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pons</a:t>
            </a:r>
            <a:endParaRPr lang="en-US" sz="1800" b="1"/>
          </a:p>
        </p:txBody>
      </p:sp>
      <p:sp>
        <p:nvSpPr>
          <p:cNvPr id="29707" name="Text Box 11"/>
          <p:cNvSpPr txBox="1">
            <a:spLocks noChangeArrowheads="1"/>
          </p:cNvSpPr>
          <p:nvPr/>
        </p:nvSpPr>
        <p:spPr bwMode="auto">
          <a:xfrm>
            <a:off x="4343400" y="20955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midbrain</a:t>
            </a:r>
            <a:endParaRPr lang="en-US" sz="1800" b="1"/>
          </a:p>
        </p:txBody>
      </p:sp>
      <p:sp>
        <p:nvSpPr>
          <p:cNvPr id="29708" name="Oval 12"/>
          <p:cNvSpPr>
            <a:spLocks noChangeArrowheads="1"/>
          </p:cNvSpPr>
          <p:nvPr/>
        </p:nvSpPr>
        <p:spPr bwMode="auto">
          <a:xfrm>
            <a:off x="2895600" y="2260600"/>
            <a:ext cx="127000" cy="1397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09" name="Freeform 13"/>
          <p:cNvSpPr>
            <a:spLocks/>
          </p:cNvSpPr>
          <p:nvPr/>
        </p:nvSpPr>
        <p:spPr bwMode="auto">
          <a:xfrm>
            <a:off x="2971800" y="2362200"/>
            <a:ext cx="58738" cy="1560513"/>
          </a:xfrm>
          <a:custGeom>
            <a:avLst/>
            <a:gdLst>
              <a:gd name="T0" fmla="*/ 0 w 37"/>
              <a:gd name="T1" fmla="*/ 0 h 1047"/>
              <a:gd name="T2" fmla="*/ 32 w 37"/>
              <a:gd name="T3" fmla="*/ 888 h 1047"/>
              <a:gd name="T4" fmla="*/ 32 w 37"/>
              <a:gd name="T5" fmla="*/ 952 h 1047"/>
              <a:gd name="T6" fmla="*/ 0 60000 65536"/>
              <a:gd name="T7" fmla="*/ 0 60000 65536"/>
              <a:gd name="T8" fmla="*/ 0 60000 65536"/>
              <a:gd name="T9" fmla="*/ 0 w 37"/>
              <a:gd name="T10" fmla="*/ 0 h 1047"/>
              <a:gd name="T11" fmla="*/ 37 w 37"/>
              <a:gd name="T12" fmla="*/ 1047 h 104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7" h="1047">
                <a:moveTo>
                  <a:pt x="0" y="0"/>
                </a:moveTo>
                <a:cubicBezTo>
                  <a:pt x="13" y="364"/>
                  <a:pt x="27" y="729"/>
                  <a:pt x="32" y="888"/>
                </a:cubicBezTo>
                <a:cubicBezTo>
                  <a:pt x="37" y="1047"/>
                  <a:pt x="34" y="999"/>
                  <a:pt x="32" y="952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10" name="Freeform 14"/>
          <p:cNvSpPr>
            <a:spLocks/>
          </p:cNvSpPr>
          <p:nvPr/>
        </p:nvSpPr>
        <p:spPr bwMode="auto">
          <a:xfrm>
            <a:off x="2933700" y="3821113"/>
            <a:ext cx="139700" cy="179387"/>
          </a:xfrm>
          <a:custGeom>
            <a:avLst/>
            <a:gdLst>
              <a:gd name="T0" fmla="*/ 0 w 88"/>
              <a:gd name="T1" fmla="*/ 57 h 113"/>
              <a:gd name="T2" fmla="*/ 56 w 88"/>
              <a:gd name="T3" fmla="*/ 9 h 113"/>
              <a:gd name="T4" fmla="*/ 88 w 88"/>
              <a:gd name="T5" fmla="*/ 113 h 113"/>
              <a:gd name="T6" fmla="*/ 0 60000 65536"/>
              <a:gd name="T7" fmla="*/ 0 60000 65536"/>
              <a:gd name="T8" fmla="*/ 0 60000 65536"/>
              <a:gd name="T9" fmla="*/ 0 w 88"/>
              <a:gd name="T10" fmla="*/ 0 h 113"/>
              <a:gd name="T11" fmla="*/ 88 w 88"/>
              <a:gd name="T12" fmla="*/ 113 h 11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8" h="113">
                <a:moveTo>
                  <a:pt x="0" y="57"/>
                </a:moveTo>
                <a:cubicBezTo>
                  <a:pt x="20" y="28"/>
                  <a:pt x="41" y="0"/>
                  <a:pt x="56" y="9"/>
                </a:cubicBezTo>
                <a:cubicBezTo>
                  <a:pt x="71" y="18"/>
                  <a:pt x="79" y="65"/>
                  <a:pt x="88" y="113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11" name="Oval 15"/>
          <p:cNvSpPr>
            <a:spLocks noChangeArrowheads="1"/>
          </p:cNvSpPr>
          <p:nvPr/>
        </p:nvSpPr>
        <p:spPr bwMode="auto">
          <a:xfrm>
            <a:off x="2489200" y="3175000"/>
            <a:ext cx="127000" cy="127000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12" name="Oval 16"/>
          <p:cNvSpPr>
            <a:spLocks noChangeArrowheads="1"/>
          </p:cNvSpPr>
          <p:nvPr/>
        </p:nvSpPr>
        <p:spPr bwMode="auto">
          <a:xfrm>
            <a:off x="2921000" y="3924300"/>
            <a:ext cx="127000" cy="139700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13" name="Freeform 17"/>
          <p:cNvSpPr>
            <a:spLocks/>
          </p:cNvSpPr>
          <p:nvPr/>
        </p:nvSpPr>
        <p:spPr bwMode="auto">
          <a:xfrm>
            <a:off x="2032000" y="3263900"/>
            <a:ext cx="520700" cy="2989263"/>
          </a:xfrm>
          <a:custGeom>
            <a:avLst/>
            <a:gdLst>
              <a:gd name="T0" fmla="*/ 416 w 416"/>
              <a:gd name="T1" fmla="*/ 0 h 1939"/>
              <a:gd name="T2" fmla="*/ 384 w 416"/>
              <a:gd name="T3" fmla="*/ 200 h 1939"/>
              <a:gd name="T4" fmla="*/ 232 w 416"/>
              <a:gd name="T5" fmla="*/ 880 h 1939"/>
              <a:gd name="T6" fmla="*/ 160 w 416"/>
              <a:gd name="T7" fmla="*/ 1296 h 1939"/>
              <a:gd name="T8" fmla="*/ 96 w 416"/>
              <a:gd name="T9" fmla="*/ 1704 h 1939"/>
              <a:gd name="T10" fmla="*/ 72 w 416"/>
              <a:gd name="T11" fmla="*/ 1848 h 1939"/>
              <a:gd name="T12" fmla="*/ 88 w 416"/>
              <a:gd name="T13" fmla="*/ 1936 h 1939"/>
              <a:gd name="T14" fmla="*/ 64 w 416"/>
              <a:gd name="T15" fmla="*/ 1832 h 1939"/>
              <a:gd name="T16" fmla="*/ 0 w 416"/>
              <a:gd name="T17" fmla="*/ 1896 h 193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416"/>
              <a:gd name="T28" fmla="*/ 0 h 1939"/>
              <a:gd name="T29" fmla="*/ 416 w 416"/>
              <a:gd name="T30" fmla="*/ 1939 h 1939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416" h="1939">
                <a:moveTo>
                  <a:pt x="416" y="0"/>
                </a:moveTo>
                <a:cubicBezTo>
                  <a:pt x="415" y="26"/>
                  <a:pt x="415" y="53"/>
                  <a:pt x="384" y="200"/>
                </a:cubicBezTo>
                <a:cubicBezTo>
                  <a:pt x="353" y="347"/>
                  <a:pt x="269" y="698"/>
                  <a:pt x="232" y="880"/>
                </a:cubicBezTo>
                <a:cubicBezTo>
                  <a:pt x="195" y="1062"/>
                  <a:pt x="183" y="1159"/>
                  <a:pt x="160" y="1296"/>
                </a:cubicBezTo>
                <a:cubicBezTo>
                  <a:pt x="137" y="1433"/>
                  <a:pt x="111" y="1612"/>
                  <a:pt x="96" y="1704"/>
                </a:cubicBezTo>
                <a:cubicBezTo>
                  <a:pt x="81" y="1796"/>
                  <a:pt x="73" y="1809"/>
                  <a:pt x="72" y="1848"/>
                </a:cubicBezTo>
                <a:cubicBezTo>
                  <a:pt x="71" y="1887"/>
                  <a:pt x="89" y="1939"/>
                  <a:pt x="88" y="1936"/>
                </a:cubicBezTo>
                <a:cubicBezTo>
                  <a:pt x="87" y="1933"/>
                  <a:pt x="79" y="1839"/>
                  <a:pt x="64" y="1832"/>
                </a:cubicBezTo>
                <a:cubicBezTo>
                  <a:pt x="49" y="1825"/>
                  <a:pt x="24" y="1860"/>
                  <a:pt x="0" y="1896"/>
                </a:cubicBezTo>
              </a:path>
            </a:pathLst>
          </a:custGeom>
          <a:noFill/>
          <a:ln w="38100">
            <a:solidFill>
              <a:srgbClr val="3366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14" name="Freeform 18"/>
          <p:cNvSpPr>
            <a:spLocks/>
          </p:cNvSpPr>
          <p:nvPr/>
        </p:nvSpPr>
        <p:spPr bwMode="auto">
          <a:xfrm>
            <a:off x="2565400" y="4013200"/>
            <a:ext cx="419100" cy="2133600"/>
          </a:xfrm>
          <a:custGeom>
            <a:avLst/>
            <a:gdLst>
              <a:gd name="T0" fmla="*/ 264 w 264"/>
              <a:gd name="T1" fmla="*/ 0 h 1344"/>
              <a:gd name="T2" fmla="*/ 232 w 264"/>
              <a:gd name="T3" fmla="*/ 192 h 1344"/>
              <a:gd name="T4" fmla="*/ 136 w 264"/>
              <a:gd name="T5" fmla="*/ 648 h 1344"/>
              <a:gd name="T6" fmla="*/ 0 w 264"/>
              <a:gd name="T7" fmla="*/ 1344 h 1344"/>
              <a:gd name="T8" fmla="*/ 0 60000 65536"/>
              <a:gd name="T9" fmla="*/ 0 60000 65536"/>
              <a:gd name="T10" fmla="*/ 0 60000 65536"/>
              <a:gd name="T11" fmla="*/ 0 60000 65536"/>
              <a:gd name="T12" fmla="*/ 0 w 264"/>
              <a:gd name="T13" fmla="*/ 0 h 1344"/>
              <a:gd name="T14" fmla="*/ 264 w 264"/>
              <a:gd name="T15" fmla="*/ 1344 h 13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4" h="1344">
                <a:moveTo>
                  <a:pt x="264" y="0"/>
                </a:moveTo>
                <a:cubicBezTo>
                  <a:pt x="258" y="42"/>
                  <a:pt x="253" y="84"/>
                  <a:pt x="232" y="192"/>
                </a:cubicBezTo>
                <a:cubicBezTo>
                  <a:pt x="211" y="300"/>
                  <a:pt x="175" y="456"/>
                  <a:pt x="136" y="648"/>
                </a:cubicBezTo>
                <a:cubicBezTo>
                  <a:pt x="97" y="840"/>
                  <a:pt x="28" y="1199"/>
                  <a:pt x="0" y="1344"/>
                </a:cubicBezTo>
              </a:path>
            </a:pathLst>
          </a:custGeom>
          <a:noFill/>
          <a:ln w="3810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15" name="Rectangle 19"/>
          <p:cNvSpPr>
            <a:spLocks noChangeArrowheads="1"/>
          </p:cNvSpPr>
          <p:nvPr/>
        </p:nvSpPr>
        <p:spPr bwMode="auto">
          <a:xfrm>
            <a:off x="5153025" y="520858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29717" name="Text Box 22"/>
          <p:cNvSpPr txBox="1">
            <a:spLocks noChangeArrowheads="1"/>
          </p:cNvSpPr>
          <p:nvPr/>
        </p:nvSpPr>
        <p:spPr bwMode="auto">
          <a:xfrm>
            <a:off x="2536825" y="4926013"/>
            <a:ext cx="579438" cy="3048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b="1">
                <a:solidFill>
                  <a:srgbClr val="12FF2E"/>
                </a:solidFill>
              </a:rPr>
              <a:t>5-HT</a:t>
            </a:r>
          </a:p>
        </p:txBody>
      </p:sp>
      <p:sp>
        <p:nvSpPr>
          <p:cNvPr id="29718" name="Text Box 23"/>
          <p:cNvSpPr txBox="1">
            <a:spLocks noChangeArrowheads="1"/>
          </p:cNvSpPr>
          <p:nvPr/>
        </p:nvSpPr>
        <p:spPr bwMode="auto">
          <a:xfrm>
            <a:off x="2651125" y="2525713"/>
            <a:ext cx="558800" cy="3048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b="1" dirty="0">
                <a:solidFill>
                  <a:srgbClr val="FF0000"/>
                </a:solidFill>
              </a:rPr>
              <a:t>GLU</a:t>
            </a:r>
          </a:p>
        </p:txBody>
      </p:sp>
      <p:sp>
        <p:nvSpPr>
          <p:cNvPr id="29719" name="Text Box 24"/>
          <p:cNvSpPr txBox="1">
            <a:spLocks noChangeArrowheads="1"/>
          </p:cNvSpPr>
          <p:nvPr/>
        </p:nvSpPr>
        <p:spPr bwMode="auto">
          <a:xfrm>
            <a:off x="2206625" y="4340225"/>
            <a:ext cx="466725" cy="33655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>
                <a:solidFill>
                  <a:srgbClr val="3366FF"/>
                </a:solidFill>
              </a:rPr>
              <a:t>NE</a:t>
            </a:r>
          </a:p>
        </p:txBody>
      </p:sp>
      <p:sp>
        <p:nvSpPr>
          <p:cNvPr id="29721" name="Text Box 27"/>
          <p:cNvSpPr txBox="1">
            <a:spLocks noChangeArrowheads="1"/>
          </p:cNvSpPr>
          <p:nvPr/>
        </p:nvSpPr>
        <p:spPr bwMode="auto">
          <a:xfrm>
            <a:off x="2638425" y="3468688"/>
            <a:ext cx="361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9722" name="Freeform 28"/>
          <p:cNvSpPr>
            <a:spLocks/>
          </p:cNvSpPr>
          <p:nvPr/>
        </p:nvSpPr>
        <p:spPr bwMode="auto">
          <a:xfrm>
            <a:off x="2603500" y="3175000"/>
            <a:ext cx="71438" cy="152400"/>
          </a:xfrm>
          <a:custGeom>
            <a:avLst/>
            <a:gdLst>
              <a:gd name="T0" fmla="*/ 32 w 45"/>
              <a:gd name="T1" fmla="*/ 0 h 96"/>
              <a:gd name="T2" fmla="*/ 40 w 45"/>
              <a:gd name="T3" fmla="*/ 72 h 96"/>
              <a:gd name="T4" fmla="*/ 0 w 45"/>
              <a:gd name="T5" fmla="*/ 96 h 96"/>
              <a:gd name="T6" fmla="*/ 0 60000 65536"/>
              <a:gd name="T7" fmla="*/ 0 60000 65536"/>
              <a:gd name="T8" fmla="*/ 0 60000 65536"/>
              <a:gd name="T9" fmla="*/ 0 w 45"/>
              <a:gd name="T10" fmla="*/ 0 h 96"/>
              <a:gd name="T11" fmla="*/ 45 w 45"/>
              <a:gd name="T12" fmla="*/ 96 h 9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5" h="96">
                <a:moveTo>
                  <a:pt x="32" y="0"/>
                </a:moveTo>
                <a:cubicBezTo>
                  <a:pt x="38" y="28"/>
                  <a:pt x="45" y="56"/>
                  <a:pt x="40" y="72"/>
                </a:cubicBezTo>
                <a:cubicBezTo>
                  <a:pt x="35" y="88"/>
                  <a:pt x="17" y="92"/>
                  <a:pt x="0" y="96"/>
                </a:cubicBez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23" name="Freeform 29"/>
          <p:cNvSpPr>
            <a:spLocks/>
          </p:cNvSpPr>
          <p:nvPr/>
        </p:nvSpPr>
        <p:spPr bwMode="auto">
          <a:xfrm>
            <a:off x="2667000" y="3276600"/>
            <a:ext cx="152400" cy="673100"/>
          </a:xfrm>
          <a:custGeom>
            <a:avLst/>
            <a:gdLst>
              <a:gd name="T0" fmla="*/ 0 w 96"/>
              <a:gd name="T1" fmla="*/ 0 h 424"/>
              <a:gd name="T2" fmla="*/ 24 w 96"/>
              <a:gd name="T3" fmla="*/ 120 h 424"/>
              <a:gd name="T4" fmla="*/ 16 w 96"/>
              <a:gd name="T5" fmla="*/ 312 h 424"/>
              <a:gd name="T6" fmla="*/ 96 w 96"/>
              <a:gd name="T7" fmla="*/ 424 h 424"/>
              <a:gd name="T8" fmla="*/ 0 60000 65536"/>
              <a:gd name="T9" fmla="*/ 0 60000 65536"/>
              <a:gd name="T10" fmla="*/ 0 60000 65536"/>
              <a:gd name="T11" fmla="*/ 0 60000 65536"/>
              <a:gd name="T12" fmla="*/ 0 w 96"/>
              <a:gd name="T13" fmla="*/ 0 h 424"/>
              <a:gd name="T14" fmla="*/ 96 w 96"/>
              <a:gd name="T15" fmla="*/ 424 h 4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6" h="424">
                <a:moveTo>
                  <a:pt x="0" y="0"/>
                </a:moveTo>
                <a:cubicBezTo>
                  <a:pt x="10" y="34"/>
                  <a:pt x="21" y="68"/>
                  <a:pt x="24" y="120"/>
                </a:cubicBezTo>
                <a:cubicBezTo>
                  <a:pt x="27" y="172"/>
                  <a:pt x="4" y="261"/>
                  <a:pt x="16" y="312"/>
                </a:cubicBezTo>
                <a:cubicBezTo>
                  <a:pt x="28" y="363"/>
                  <a:pt x="83" y="405"/>
                  <a:pt x="96" y="424"/>
                </a:cubicBez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24" name="Oval 30"/>
          <p:cNvSpPr>
            <a:spLocks noChangeArrowheads="1"/>
          </p:cNvSpPr>
          <p:nvPr/>
        </p:nvSpPr>
        <p:spPr bwMode="auto">
          <a:xfrm>
            <a:off x="2717800" y="3860800"/>
            <a:ext cx="139700" cy="127000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25" name="Freeform 31"/>
          <p:cNvSpPr>
            <a:spLocks/>
          </p:cNvSpPr>
          <p:nvPr/>
        </p:nvSpPr>
        <p:spPr bwMode="auto">
          <a:xfrm>
            <a:off x="2794000" y="3568700"/>
            <a:ext cx="215900" cy="280988"/>
          </a:xfrm>
          <a:custGeom>
            <a:avLst/>
            <a:gdLst>
              <a:gd name="T0" fmla="*/ 136 w 136"/>
              <a:gd name="T1" fmla="*/ 0 h 177"/>
              <a:gd name="T2" fmla="*/ 48 w 136"/>
              <a:gd name="T3" fmla="*/ 152 h 177"/>
              <a:gd name="T4" fmla="*/ 0 w 136"/>
              <a:gd name="T5" fmla="*/ 152 h 177"/>
              <a:gd name="T6" fmla="*/ 0 60000 65536"/>
              <a:gd name="T7" fmla="*/ 0 60000 65536"/>
              <a:gd name="T8" fmla="*/ 0 60000 65536"/>
              <a:gd name="T9" fmla="*/ 0 w 136"/>
              <a:gd name="T10" fmla="*/ 0 h 177"/>
              <a:gd name="T11" fmla="*/ 136 w 136"/>
              <a:gd name="T12" fmla="*/ 177 h 17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6" h="177">
                <a:moveTo>
                  <a:pt x="136" y="0"/>
                </a:moveTo>
                <a:cubicBezTo>
                  <a:pt x="103" y="63"/>
                  <a:pt x="71" y="127"/>
                  <a:pt x="48" y="152"/>
                </a:cubicBezTo>
                <a:cubicBezTo>
                  <a:pt x="25" y="177"/>
                  <a:pt x="8" y="152"/>
                  <a:pt x="0" y="152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26" name="Freeform 32"/>
          <p:cNvSpPr>
            <a:spLocks/>
          </p:cNvSpPr>
          <p:nvPr/>
        </p:nvSpPr>
        <p:spPr bwMode="auto">
          <a:xfrm>
            <a:off x="2857500" y="3810000"/>
            <a:ext cx="38100" cy="88900"/>
          </a:xfrm>
          <a:custGeom>
            <a:avLst/>
            <a:gdLst>
              <a:gd name="T0" fmla="*/ 0 w 24"/>
              <a:gd name="T1" fmla="*/ 0 h 56"/>
              <a:gd name="T2" fmla="*/ 24 w 24"/>
              <a:gd name="T3" fmla="*/ 56 h 56"/>
              <a:gd name="T4" fmla="*/ 0 60000 65536"/>
              <a:gd name="T5" fmla="*/ 0 60000 65536"/>
              <a:gd name="T6" fmla="*/ 0 w 24"/>
              <a:gd name="T7" fmla="*/ 0 h 56"/>
              <a:gd name="T8" fmla="*/ 24 w 24"/>
              <a:gd name="T9" fmla="*/ 56 h 5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24" h="56">
                <a:moveTo>
                  <a:pt x="0" y="0"/>
                </a:moveTo>
                <a:cubicBezTo>
                  <a:pt x="10" y="23"/>
                  <a:pt x="20" y="47"/>
                  <a:pt x="24" y="56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27" name="Line 33"/>
          <p:cNvSpPr>
            <a:spLocks noChangeShapeType="1"/>
          </p:cNvSpPr>
          <p:nvPr/>
        </p:nvSpPr>
        <p:spPr bwMode="auto">
          <a:xfrm>
            <a:off x="3073400" y="1930400"/>
            <a:ext cx="12700" cy="5638800"/>
          </a:xfrm>
          <a:prstGeom prst="line">
            <a:avLst/>
          </a:prstGeom>
          <a:noFill/>
          <a:ln w="9525">
            <a:solidFill>
              <a:schemeClr val="bg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28" name="Freeform 34"/>
          <p:cNvSpPr>
            <a:spLocks/>
          </p:cNvSpPr>
          <p:nvPr/>
        </p:nvSpPr>
        <p:spPr bwMode="auto">
          <a:xfrm>
            <a:off x="523875" y="6310313"/>
            <a:ext cx="1778000" cy="319087"/>
          </a:xfrm>
          <a:custGeom>
            <a:avLst/>
            <a:gdLst>
              <a:gd name="T0" fmla="*/ 0 w 1120"/>
              <a:gd name="T1" fmla="*/ 201 h 201"/>
              <a:gd name="T2" fmla="*/ 160 w 1120"/>
              <a:gd name="T3" fmla="*/ 81 h 201"/>
              <a:gd name="T4" fmla="*/ 472 w 1120"/>
              <a:gd name="T5" fmla="*/ 33 h 201"/>
              <a:gd name="T6" fmla="*/ 792 w 1120"/>
              <a:gd name="T7" fmla="*/ 1 h 201"/>
              <a:gd name="T8" fmla="*/ 1008 w 1120"/>
              <a:gd name="T9" fmla="*/ 41 h 201"/>
              <a:gd name="T10" fmla="*/ 1016 w 1120"/>
              <a:gd name="T11" fmla="*/ 153 h 201"/>
              <a:gd name="T12" fmla="*/ 1024 w 1120"/>
              <a:gd name="T13" fmla="*/ 65 h 201"/>
              <a:gd name="T14" fmla="*/ 1120 w 1120"/>
              <a:gd name="T15" fmla="*/ 65 h 201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120"/>
              <a:gd name="T25" fmla="*/ 0 h 201"/>
              <a:gd name="T26" fmla="*/ 1120 w 1120"/>
              <a:gd name="T27" fmla="*/ 201 h 201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120" h="201">
                <a:moveTo>
                  <a:pt x="0" y="201"/>
                </a:moveTo>
                <a:cubicBezTo>
                  <a:pt x="40" y="155"/>
                  <a:pt x="81" y="109"/>
                  <a:pt x="160" y="81"/>
                </a:cubicBezTo>
                <a:cubicBezTo>
                  <a:pt x="239" y="53"/>
                  <a:pt x="367" y="46"/>
                  <a:pt x="472" y="33"/>
                </a:cubicBezTo>
                <a:cubicBezTo>
                  <a:pt x="577" y="20"/>
                  <a:pt x="703" y="0"/>
                  <a:pt x="792" y="1"/>
                </a:cubicBezTo>
                <a:cubicBezTo>
                  <a:pt x="881" y="2"/>
                  <a:pt x="971" y="16"/>
                  <a:pt x="1008" y="41"/>
                </a:cubicBezTo>
                <a:cubicBezTo>
                  <a:pt x="1045" y="66"/>
                  <a:pt x="1013" y="149"/>
                  <a:pt x="1016" y="153"/>
                </a:cubicBezTo>
                <a:cubicBezTo>
                  <a:pt x="1019" y="157"/>
                  <a:pt x="1007" y="80"/>
                  <a:pt x="1024" y="65"/>
                </a:cubicBezTo>
                <a:cubicBezTo>
                  <a:pt x="1041" y="50"/>
                  <a:pt x="1080" y="57"/>
                  <a:pt x="1120" y="65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29" name="Text Box 35"/>
          <p:cNvSpPr txBox="1">
            <a:spLocks noChangeArrowheads="1"/>
          </p:cNvSpPr>
          <p:nvPr/>
        </p:nvSpPr>
        <p:spPr bwMode="auto">
          <a:xfrm>
            <a:off x="2082800" y="5942013"/>
            <a:ext cx="412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 dirty="0">
                <a:solidFill>
                  <a:srgbClr val="3366FF"/>
                </a:solidFill>
              </a:rPr>
              <a:t>(-)</a:t>
            </a:r>
          </a:p>
        </p:txBody>
      </p:sp>
      <p:sp>
        <p:nvSpPr>
          <p:cNvPr id="29730" name="Rectangle 36"/>
          <p:cNvSpPr>
            <a:spLocks noChangeArrowheads="1"/>
          </p:cNvSpPr>
          <p:nvPr/>
        </p:nvSpPr>
        <p:spPr bwMode="auto">
          <a:xfrm>
            <a:off x="5130800" y="525938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grpSp>
        <p:nvGrpSpPr>
          <p:cNvPr id="29731" name="Group 37"/>
          <p:cNvGrpSpPr>
            <a:grpSpLocks/>
          </p:cNvGrpSpPr>
          <p:nvPr/>
        </p:nvGrpSpPr>
        <p:grpSpPr bwMode="auto">
          <a:xfrm>
            <a:off x="2347913" y="6299200"/>
            <a:ext cx="246062" cy="266700"/>
            <a:chOff x="469" y="3944"/>
            <a:chExt cx="155" cy="168"/>
          </a:xfrm>
        </p:grpSpPr>
        <p:sp>
          <p:nvSpPr>
            <p:cNvPr id="29767" name="Oval 38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68" name="Freeform 39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9732" name="Text Box 40"/>
          <p:cNvSpPr txBox="1">
            <a:spLocks noChangeArrowheads="1"/>
          </p:cNvSpPr>
          <p:nvPr/>
        </p:nvSpPr>
        <p:spPr bwMode="auto">
          <a:xfrm>
            <a:off x="2514600" y="4976813"/>
            <a:ext cx="579438" cy="3048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b="1" dirty="0">
                <a:solidFill>
                  <a:srgbClr val="008000"/>
                </a:solidFill>
              </a:rPr>
              <a:t>5-HT</a:t>
            </a:r>
          </a:p>
        </p:txBody>
      </p:sp>
      <p:sp>
        <p:nvSpPr>
          <p:cNvPr id="29733" name="Freeform 41"/>
          <p:cNvSpPr>
            <a:spLocks/>
          </p:cNvSpPr>
          <p:nvPr/>
        </p:nvSpPr>
        <p:spPr bwMode="auto">
          <a:xfrm>
            <a:off x="2454275" y="6154738"/>
            <a:ext cx="165100" cy="119062"/>
          </a:xfrm>
          <a:custGeom>
            <a:avLst/>
            <a:gdLst>
              <a:gd name="T0" fmla="*/ 0 w 104"/>
              <a:gd name="T1" fmla="*/ 59 h 75"/>
              <a:gd name="T2" fmla="*/ 64 w 104"/>
              <a:gd name="T3" fmla="*/ 3 h 75"/>
              <a:gd name="T4" fmla="*/ 104 w 104"/>
              <a:gd name="T5" fmla="*/ 75 h 75"/>
              <a:gd name="T6" fmla="*/ 0 60000 65536"/>
              <a:gd name="T7" fmla="*/ 0 60000 65536"/>
              <a:gd name="T8" fmla="*/ 0 60000 65536"/>
              <a:gd name="T9" fmla="*/ 0 w 104"/>
              <a:gd name="T10" fmla="*/ 0 h 75"/>
              <a:gd name="T11" fmla="*/ 104 w 104"/>
              <a:gd name="T12" fmla="*/ 75 h 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04" h="75">
                <a:moveTo>
                  <a:pt x="0" y="59"/>
                </a:moveTo>
                <a:cubicBezTo>
                  <a:pt x="23" y="29"/>
                  <a:pt x="47" y="0"/>
                  <a:pt x="64" y="3"/>
                </a:cubicBezTo>
                <a:cubicBezTo>
                  <a:pt x="81" y="6"/>
                  <a:pt x="92" y="40"/>
                  <a:pt x="104" y="75"/>
                </a:cubicBezTo>
              </a:path>
            </a:pathLst>
          </a:custGeom>
          <a:noFill/>
          <a:ln w="3810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34" name="Text Box 42"/>
          <p:cNvSpPr txBox="1">
            <a:spLocks noChangeArrowheads="1"/>
          </p:cNvSpPr>
          <p:nvPr/>
        </p:nvSpPr>
        <p:spPr bwMode="auto">
          <a:xfrm>
            <a:off x="2578100" y="6105525"/>
            <a:ext cx="438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 dirty="0">
                <a:solidFill>
                  <a:srgbClr val="008000"/>
                </a:solidFill>
              </a:rPr>
              <a:t>(+)</a:t>
            </a:r>
          </a:p>
        </p:txBody>
      </p:sp>
      <p:sp>
        <p:nvSpPr>
          <p:cNvPr id="29735" name="Oval 43"/>
          <p:cNvSpPr>
            <a:spLocks noChangeArrowheads="1"/>
          </p:cNvSpPr>
          <p:nvPr/>
        </p:nvSpPr>
        <p:spPr bwMode="auto">
          <a:xfrm>
            <a:off x="2238375" y="6515100"/>
            <a:ext cx="127000" cy="1397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36" name="Text Box 44"/>
          <p:cNvSpPr txBox="1">
            <a:spLocks noChangeArrowheads="1"/>
          </p:cNvSpPr>
          <p:nvPr/>
        </p:nvSpPr>
        <p:spPr bwMode="auto">
          <a:xfrm>
            <a:off x="2451100" y="6423025"/>
            <a:ext cx="3873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>
                <a:solidFill>
                  <a:srgbClr val="D007F0"/>
                </a:solidFill>
              </a:rPr>
              <a:t>(-)</a:t>
            </a:r>
          </a:p>
        </p:txBody>
      </p:sp>
      <p:sp>
        <p:nvSpPr>
          <p:cNvPr id="29737" name="Freeform 45"/>
          <p:cNvSpPr>
            <a:spLocks/>
          </p:cNvSpPr>
          <p:nvPr/>
        </p:nvSpPr>
        <p:spPr bwMode="auto">
          <a:xfrm>
            <a:off x="2314575" y="6629400"/>
            <a:ext cx="1016000" cy="215900"/>
          </a:xfrm>
          <a:custGeom>
            <a:avLst/>
            <a:gdLst>
              <a:gd name="T0" fmla="*/ 0 w 640"/>
              <a:gd name="T1" fmla="*/ 0 h 136"/>
              <a:gd name="T2" fmla="*/ 48 w 640"/>
              <a:gd name="T3" fmla="*/ 72 h 136"/>
              <a:gd name="T4" fmla="*/ 224 w 640"/>
              <a:gd name="T5" fmla="*/ 112 h 136"/>
              <a:gd name="T6" fmla="*/ 640 w 640"/>
              <a:gd name="T7" fmla="*/ 136 h 136"/>
              <a:gd name="T8" fmla="*/ 0 60000 65536"/>
              <a:gd name="T9" fmla="*/ 0 60000 65536"/>
              <a:gd name="T10" fmla="*/ 0 60000 65536"/>
              <a:gd name="T11" fmla="*/ 0 60000 65536"/>
              <a:gd name="T12" fmla="*/ 0 w 640"/>
              <a:gd name="T13" fmla="*/ 0 h 136"/>
              <a:gd name="T14" fmla="*/ 640 w 640"/>
              <a:gd name="T15" fmla="*/ 136 h 1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0" h="136">
                <a:moveTo>
                  <a:pt x="0" y="0"/>
                </a:moveTo>
                <a:cubicBezTo>
                  <a:pt x="5" y="26"/>
                  <a:pt x="11" y="53"/>
                  <a:pt x="48" y="72"/>
                </a:cubicBezTo>
                <a:cubicBezTo>
                  <a:pt x="85" y="91"/>
                  <a:pt x="125" y="101"/>
                  <a:pt x="224" y="112"/>
                </a:cubicBezTo>
                <a:cubicBezTo>
                  <a:pt x="323" y="123"/>
                  <a:pt x="481" y="129"/>
                  <a:pt x="640" y="136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38" name="Text Box 46"/>
          <p:cNvSpPr txBox="1">
            <a:spLocks noChangeArrowheads="1"/>
          </p:cNvSpPr>
          <p:nvPr/>
        </p:nvSpPr>
        <p:spPr bwMode="auto">
          <a:xfrm>
            <a:off x="2044700" y="6707188"/>
            <a:ext cx="3558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2</a:t>
            </a:r>
          </a:p>
        </p:txBody>
      </p:sp>
      <p:sp>
        <p:nvSpPr>
          <p:cNvPr id="29739" name="Freeform 47"/>
          <p:cNvSpPr>
            <a:spLocks/>
          </p:cNvSpPr>
          <p:nvPr/>
        </p:nvSpPr>
        <p:spPr bwMode="auto">
          <a:xfrm>
            <a:off x="981075" y="6159500"/>
            <a:ext cx="50800" cy="215900"/>
          </a:xfrm>
          <a:custGeom>
            <a:avLst/>
            <a:gdLst>
              <a:gd name="T0" fmla="*/ 0 w 32"/>
              <a:gd name="T1" fmla="*/ 0 h 136"/>
              <a:gd name="T2" fmla="*/ 32 w 32"/>
              <a:gd name="T3" fmla="*/ 136 h 136"/>
              <a:gd name="T4" fmla="*/ 0 60000 65536"/>
              <a:gd name="T5" fmla="*/ 0 60000 65536"/>
              <a:gd name="T6" fmla="*/ 0 w 32"/>
              <a:gd name="T7" fmla="*/ 0 h 136"/>
              <a:gd name="T8" fmla="*/ 32 w 32"/>
              <a:gd name="T9" fmla="*/ 136 h 1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32" h="136">
                <a:moveTo>
                  <a:pt x="0" y="0"/>
                </a:moveTo>
                <a:cubicBezTo>
                  <a:pt x="12" y="56"/>
                  <a:pt x="24" y="113"/>
                  <a:pt x="32" y="136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40" name="Oval 48"/>
          <p:cNvSpPr>
            <a:spLocks noChangeArrowheads="1"/>
          </p:cNvSpPr>
          <p:nvPr/>
        </p:nvSpPr>
        <p:spPr bwMode="auto">
          <a:xfrm>
            <a:off x="854075" y="6032500"/>
            <a:ext cx="228600" cy="1905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41" name="Text Box 49"/>
          <p:cNvSpPr txBox="1">
            <a:spLocks noChangeArrowheads="1"/>
          </p:cNvSpPr>
          <p:nvPr/>
        </p:nvSpPr>
        <p:spPr bwMode="auto">
          <a:xfrm>
            <a:off x="0" y="5646738"/>
            <a:ext cx="15652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1° pain afferent</a:t>
            </a:r>
          </a:p>
        </p:txBody>
      </p:sp>
      <p:grpSp>
        <p:nvGrpSpPr>
          <p:cNvPr id="29742" name="Group 50"/>
          <p:cNvGrpSpPr>
            <a:grpSpLocks/>
          </p:cNvGrpSpPr>
          <p:nvPr/>
        </p:nvGrpSpPr>
        <p:grpSpPr bwMode="auto">
          <a:xfrm>
            <a:off x="3046413" y="2070100"/>
            <a:ext cx="246062" cy="266700"/>
            <a:chOff x="469" y="3944"/>
            <a:chExt cx="155" cy="168"/>
          </a:xfrm>
        </p:grpSpPr>
        <p:sp>
          <p:nvSpPr>
            <p:cNvPr id="29765" name="Oval 51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66" name="Freeform 52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9743" name="Text Box 53"/>
          <p:cNvSpPr txBox="1">
            <a:spLocks noChangeArrowheads="1"/>
          </p:cNvSpPr>
          <p:nvPr/>
        </p:nvSpPr>
        <p:spPr bwMode="auto">
          <a:xfrm>
            <a:off x="4648200" y="6577013"/>
            <a:ext cx="1538288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b="1">
                <a:solidFill>
                  <a:srgbClr val="D007F0"/>
                </a:solidFill>
              </a:rPr>
              <a:t>enkephalinergic</a:t>
            </a:r>
          </a:p>
          <a:p>
            <a:r>
              <a:rPr lang="en-US" sz="1400" b="1">
                <a:solidFill>
                  <a:srgbClr val="D007F0"/>
                </a:solidFill>
              </a:rPr>
              <a:t>interneurons</a:t>
            </a:r>
            <a:endParaRPr lang="en-US" sz="1400">
              <a:solidFill>
                <a:srgbClr val="D007F0"/>
              </a:solidFill>
            </a:endParaRPr>
          </a:p>
        </p:txBody>
      </p:sp>
      <p:sp>
        <p:nvSpPr>
          <p:cNvPr id="29744" name="Text Box 54"/>
          <p:cNvSpPr txBox="1">
            <a:spLocks noChangeArrowheads="1"/>
          </p:cNvSpPr>
          <p:nvPr/>
        </p:nvSpPr>
        <p:spPr bwMode="auto">
          <a:xfrm>
            <a:off x="1892300" y="6511925"/>
            <a:ext cx="438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/>
              <a:t>(+)</a:t>
            </a:r>
          </a:p>
        </p:txBody>
      </p:sp>
      <p:sp>
        <p:nvSpPr>
          <p:cNvPr id="29745" name="Text Box 55"/>
          <p:cNvSpPr txBox="1">
            <a:spLocks noChangeArrowheads="1"/>
          </p:cNvSpPr>
          <p:nvPr/>
        </p:nvSpPr>
        <p:spPr bwMode="auto">
          <a:xfrm>
            <a:off x="1104900" y="6107113"/>
            <a:ext cx="736600" cy="517525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 b="1">
                <a:solidFill>
                  <a:schemeClr val="bg1"/>
                </a:solidFill>
              </a:rPr>
              <a:t>GLU</a:t>
            </a:r>
          </a:p>
          <a:p>
            <a:r>
              <a:rPr lang="en-US" sz="1400" b="1">
                <a:solidFill>
                  <a:schemeClr val="bg1"/>
                </a:solidFill>
              </a:rPr>
              <a:t>Sub. P</a:t>
            </a:r>
          </a:p>
        </p:txBody>
      </p:sp>
      <p:sp>
        <p:nvSpPr>
          <p:cNvPr id="29746" name="Text Box 56"/>
          <p:cNvSpPr txBox="1">
            <a:spLocks noChangeArrowheads="1"/>
          </p:cNvSpPr>
          <p:nvPr/>
        </p:nvSpPr>
        <p:spPr bwMode="auto">
          <a:xfrm>
            <a:off x="273214" y="842963"/>
            <a:ext cx="591625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dirty="0"/>
              <a:t>Opioid and cannabinoid infusion into PAG (or dorsal </a:t>
            </a:r>
          </a:p>
          <a:p>
            <a:r>
              <a:rPr lang="en-US" sz="1800" dirty="0"/>
              <a:t>horn or limbic centers stimulates endogenous analgesic </a:t>
            </a:r>
          </a:p>
          <a:p>
            <a:r>
              <a:rPr lang="en-US" sz="1800" dirty="0"/>
              <a:t>pathways) – </a:t>
            </a:r>
            <a:r>
              <a:rPr lang="en-US" sz="1800" b="1" dirty="0">
                <a:solidFill>
                  <a:srgbClr val="F04127"/>
                </a:solidFill>
              </a:rPr>
              <a:t>RAISE PAIN THRESHOLD</a:t>
            </a:r>
          </a:p>
        </p:txBody>
      </p:sp>
      <p:sp>
        <p:nvSpPr>
          <p:cNvPr id="29747" name="Oval 57"/>
          <p:cNvSpPr>
            <a:spLocks noChangeArrowheads="1"/>
          </p:cNvSpPr>
          <p:nvPr/>
        </p:nvSpPr>
        <p:spPr bwMode="auto">
          <a:xfrm>
            <a:off x="2857500" y="6667500"/>
            <a:ext cx="76200" cy="304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48" name="Line 58"/>
          <p:cNvSpPr>
            <a:spLocks noChangeShapeType="1"/>
          </p:cNvSpPr>
          <p:nvPr/>
        </p:nvSpPr>
        <p:spPr bwMode="auto">
          <a:xfrm>
            <a:off x="2921000" y="6934200"/>
            <a:ext cx="800100" cy="647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49" name="Text Box 59"/>
          <p:cNvSpPr txBox="1">
            <a:spLocks noChangeArrowheads="1"/>
          </p:cNvSpPr>
          <p:nvPr/>
        </p:nvSpPr>
        <p:spPr bwMode="auto">
          <a:xfrm>
            <a:off x="3273425" y="7583488"/>
            <a:ext cx="2215070" cy="33855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ALS projection neuron</a:t>
            </a:r>
          </a:p>
        </p:txBody>
      </p:sp>
      <p:sp>
        <p:nvSpPr>
          <p:cNvPr id="29750" name="Freeform 60"/>
          <p:cNvSpPr>
            <a:spLocks/>
          </p:cNvSpPr>
          <p:nvPr/>
        </p:nvSpPr>
        <p:spPr bwMode="auto">
          <a:xfrm>
            <a:off x="2235200" y="2170113"/>
            <a:ext cx="692150" cy="293687"/>
          </a:xfrm>
          <a:custGeom>
            <a:avLst/>
            <a:gdLst>
              <a:gd name="T0" fmla="*/ 0 w 436"/>
              <a:gd name="T1" fmla="*/ 185 h 185"/>
              <a:gd name="T2" fmla="*/ 136 w 436"/>
              <a:gd name="T3" fmla="*/ 97 h 185"/>
              <a:gd name="T4" fmla="*/ 304 w 436"/>
              <a:gd name="T5" fmla="*/ 57 h 185"/>
              <a:gd name="T6" fmla="*/ 384 w 436"/>
              <a:gd name="T7" fmla="*/ 57 h 185"/>
              <a:gd name="T8" fmla="*/ 432 w 436"/>
              <a:gd name="T9" fmla="*/ 1 h 185"/>
              <a:gd name="T10" fmla="*/ 360 w 436"/>
              <a:gd name="T11" fmla="*/ 65 h 185"/>
              <a:gd name="T12" fmla="*/ 392 w 436"/>
              <a:gd name="T13" fmla="*/ 169 h 18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36"/>
              <a:gd name="T22" fmla="*/ 0 h 185"/>
              <a:gd name="T23" fmla="*/ 436 w 436"/>
              <a:gd name="T24" fmla="*/ 185 h 18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36" h="185">
                <a:moveTo>
                  <a:pt x="0" y="185"/>
                </a:moveTo>
                <a:cubicBezTo>
                  <a:pt x="43" y="151"/>
                  <a:pt x="86" y="118"/>
                  <a:pt x="136" y="97"/>
                </a:cubicBezTo>
                <a:cubicBezTo>
                  <a:pt x="186" y="76"/>
                  <a:pt x="263" y="64"/>
                  <a:pt x="304" y="57"/>
                </a:cubicBezTo>
                <a:cubicBezTo>
                  <a:pt x="345" y="50"/>
                  <a:pt x="363" y="66"/>
                  <a:pt x="384" y="57"/>
                </a:cubicBezTo>
                <a:cubicBezTo>
                  <a:pt x="405" y="48"/>
                  <a:pt x="436" y="0"/>
                  <a:pt x="432" y="1"/>
                </a:cubicBezTo>
                <a:cubicBezTo>
                  <a:pt x="428" y="2"/>
                  <a:pt x="367" y="37"/>
                  <a:pt x="360" y="65"/>
                </a:cubicBezTo>
                <a:cubicBezTo>
                  <a:pt x="353" y="93"/>
                  <a:pt x="372" y="131"/>
                  <a:pt x="392" y="169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51" name="Oval 61"/>
          <p:cNvSpPr>
            <a:spLocks noChangeArrowheads="1"/>
          </p:cNvSpPr>
          <p:nvPr/>
        </p:nvSpPr>
        <p:spPr bwMode="auto">
          <a:xfrm>
            <a:off x="2324100" y="2222500"/>
            <a:ext cx="139700" cy="254000"/>
          </a:xfrm>
          <a:prstGeom prst="ellips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52" name="Line 62"/>
          <p:cNvSpPr>
            <a:spLocks noChangeShapeType="1"/>
          </p:cNvSpPr>
          <p:nvPr/>
        </p:nvSpPr>
        <p:spPr bwMode="auto">
          <a:xfrm flipH="1" flipV="1">
            <a:off x="1257300" y="2324100"/>
            <a:ext cx="1041400" cy="12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753" name="Text Box 63"/>
          <p:cNvSpPr txBox="1">
            <a:spLocks noChangeArrowheads="1"/>
          </p:cNvSpPr>
          <p:nvPr/>
        </p:nvSpPr>
        <p:spPr bwMode="auto">
          <a:xfrm>
            <a:off x="174625" y="2130425"/>
            <a:ext cx="1582738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spinomesen. tr.</a:t>
            </a:r>
          </a:p>
        </p:txBody>
      </p:sp>
      <p:sp>
        <p:nvSpPr>
          <p:cNvPr id="29754" name="AutoShape 66"/>
          <p:cNvSpPr>
            <a:spLocks noChangeArrowheads="1"/>
          </p:cNvSpPr>
          <p:nvPr/>
        </p:nvSpPr>
        <p:spPr bwMode="auto">
          <a:xfrm rot="3247975">
            <a:off x="2082800" y="2095500"/>
            <a:ext cx="241300" cy="1358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55" name="Oval 67"/>
          <p:cNvSpPr>
            <a:spLocks noChangeArrowheads="1"/>
          </p:cNvSpPr>
          <p:nvPr/>
        </p:nvSpPr>
        <p:spPr bwMode="auto">
          <a:xfrm rot="-1703581">
            <a:off x="1600200" y="3060700"/>
            <a:ext cx="101600" cy="2540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56" name="Text Box 68"/>
          <p:cNvSpPr txBox="1">
            <a:spLocks noChangeArrowheads="1"/>
          </p:cNvSpPr>
          <p:nvPr/>
        </p:nvSpPr>
        <p:spPr bwMode="auto">
          <a:xfrm>
            <a:off x="871086" y="3032125"/>
            <a:ext cx="59533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r>
              <a:rPr lang="en-US" sz="1600" dirty="0">
                <a:solidFill>
                  <a:srgbClr val="D007F0"/>
                </a:solidFill>
              </a:rPr>
              <a:t>drug</a:t>
            </a:r>
          </a:p>
        </p:txBody>
      </p:sp>
      <p:sp>
        <p:nvSpPr>
          <p:cNvPr id="29758" name="Text Box 71"/>
          <p:cNvSpPr txBox="1">
            <a:spLocks noChangeArrowheads="1"/>
          </p:cNvSpPr>
          <p:nvPr/>
        </p:nvSpPr>
        <p:spPr bwMode="auto">
          <a:xfrm>
            <a:off x="2556005" y="2833688"/>
            <a:ext cx="361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+</a:t>
            </a:r>
          </a:p>
        </p:txBody>
      </p:sp>
      <p:sp>
        <p:nvSpPr>
          <p:cNvPr id="29759" name="AutoShape 72"/>
          <p:cNvSpPr>
            <a:spLocks noChangeArrowheads="1"/>
          </p:cNvSpPr>
          <p:nvPr/>
        </p:nvSpPr>
        <p:spPr bwMode="auto">
          <a:xfrm rot="3247975">
            <a:off x="1422400" y="6553200"/>
            <a:ext cx="241300" cy="1358900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760" name="Oval 73"/>
          <p:cNvSpPr>
            <a:spLocks noChangeArrowheads="1"/>
          </p:cNvSpPr>
          <p:nvPr/>
        </p:nvSpPr>
        <p:spPr bwMode="auto">
          <a:xfrm rot="-1703581">
            <a:off x="939800" y="7518400"/>
            <a:ext cx="101600" cy="2540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9762" name="Group 75"/>
          <p:cNvGrpSpPr>
            <a:grpSpLocks/>
          </p:cNvGrpSpPr>
          <p:nvPr/>
        </p:nvGrpSpPr>
        <p:grpSpPr bwMode="auto">
          <a:xfrm>
            <a:off x="4443413" y="6731000"/>
            <a:ext cx="246062" cy="266700"/>
            <a:chOff x="469" y="3944"/>
            <a:chExt cx="155" cy="168"/>
          </a:xfrm>
        </p:grpSpPr>
        <p:sp>
          <p:nvSpPr>
            <p:cNvPr id="29763" name="Oval 76"/>
            <p:cNvSpPr>
              <a:spLocks noChangeArrowheads="1"/>
            </p:cNvSpPr>
            <p:nvPr/>
          </p:nvSpPr>
          <p:spPr bwMode="auto">
            <a:xfrm>
              <a:off x="536" y="3944"/>
              <a:ext cx="88" cy="96"/>
            </a:xfrm>
            <a:prstGeom prst="ellipse">
              <a:avLst/>
            </a:prstGeom>
            <a:solidFill>
              <a:srgbClr val="D007F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64" name="Freeform 77"/>
            <p:cNvSpPr>
              <a:spLocks/>
            </p:cNvSpPr>
            <p:nvPr/>
          </p:nvSpPr>
          <p:spPr bwMode="auto">
            <a:xfrm>
              <a:off x="469" y="4008"/>
              <a:ext cx="123" cy="104"/>
            </a:xfrm>
            <a:custGeom>
              <a:avLst/>
              <a:gdLst>
                <a:gd name="T0" fmla="*/ 123 w 123"/>
                <a:gd name="T1" fmla="*/ 0 h 104"/>
                <a:gd name="T2" fmla="*/ 75 w 123"/>
                <a:gd name="T3" fmla="*/ 56 h 104"/>
                <a:gd name="T4" fmla="*/ 3 w 123"/>
                <a:gd name="T5" fmla="*/ 56 h 104"/>
                <a:gd name="T6" fmla="*/ 91 w 123"/>
                <a:gd name="T7" fmla="*/ 56 h 104"/>
                <a:gd name="T8" fmla="*/ 75 w 123"/>
                <a:gd name="T9" fmla="*/ 104 h 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3"/>
                <a:gd name="T16" fmla="*/ 0 h 104"/>
                <a:gd name="T17" fmla="*/ 123 w 123"/>
                <a:gd name="T18" fmla="*/ 104 h 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3" h="104">
                  <a:moveTo>
                    <a:pt x="123" y="0"/>
                  </a:moveTo>
                  <a:cubicBezTo>
                    <a:pt x="109" y="23"/>
                    <a:pt x="95" y="47"/>
                    <a:pt x="75" y="56"/>
                  </a:cubicBezTo>
                  <a:cubicBezTo>
                    <a:pt x="55" y="65"/>
                    <a:pt x="0" y="56"/>
                    <a:pt x="3" y="56"/>
                  </a:cubicBezTo>
                  <a:cubicBezTo>
                    <a:pt x="6" y="56"/>
                    <a:pt x="79" y="48"/>
                    <a:pt x="91" y="56"/>
                  </a:cubicBezTo>
                  <a:cubicBezTo>
                    <a:pt x="103" y="64"/>
                    <a:pt x="89" y="84"/>
                    <a:pt x="75" y="104"/>
                  </a:cubicBezTo>
                </a:path>
              </a:pathLst>
            </a:custGeom>
            <a:solidFill>
              <a:srgbClr val="D007F0"/>
            </a:solidFill>
            <a:ln w="38100">
              <a:solidFill>
                <a:srgbClr val="D007F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9769" name="Text Box 23"/>
          <p:cNvSpPr txBox="1">
            <a:spLocks noChangeArrowheads="1"/>
          </p:cNvSpPr>
          <p:nvPr/>
        </p:nvSpPr>
        <p:spPr bwMode="auto">
          <a:xfrm>
            <a:off x="2042335" y="2909888"/>
            <a:ext cx="52228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b="1" dirty="0">
                <a:solidFill>
                  <a:srgbClr val="3366FF"/>
                </a:solidFill>
              </a:rPr>
              <a:t>LC</a:t>
            </a:r>
          </a:p>
        </p:txBody>
      </p:sp>
      <p:sp>
        <p:nvSpPr>
          <p:cNvPr id="29771" name="Text Box 75"/>
          <p:cNvSpPr txBox="1">
            <a:spLocks noChangeArrowheads="1"/>
          </p:cNvSpPr>
          <p:nvPr/>
        </p:nvSpPr>
        <p:spPr bwMode="auto">
          <a:xfrm>
            <a:off x="3602524" y="2403761"/>
            <a:ext cx="6254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dirty="0">
                <a:latin typeface="ヒラギノ角ゴ Pro W3" charset="0"/>
              </a:rPr>
              <a:t>PAG</a:t>
            </a:r>
            <a:endParaRPr lang="en-US" sz="1800" dirty="0"/>
          </a:p>
        </p:txBody>
      </p:sp>
      <p:sp>
        <p:nvSpPr>
          <p:cNvPr id="29772" name="Text Box 21"/>
          <p:cNvSpPr txBox="1">
            <a:spLocks noChangeArrowheads="1"/>
          </p:cNvSpPr>
          <p:nvPr/>
        </p:nvSpPr>
        <p:spPr bwMode="auto">
          <a:xfrm>
            <a:off x="3108325" y="3697288"/>
            <a:ext cx="704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 dirty="0">
                <a:solidFill>
                  <a:srgbClr val="008000"/>
                </a:solidFill>
              </a:rPr>
              <a:t>NRM</a:t>
            </a:r>
          </a:p>
        </p:txBody>
      </p:sp>
      <p:sp>
        <p:nvSpPr>
          <p:cNvPr id="73" name="Text Box 68"/>
          <p:cNvSpPr txBox="1">
            <a:spLocks noChangeArrowheads="1"/>
          </p:cNvSpPr>
          <p:nvPr/>
        </p:nvSpPr>
        <p:spPr bwMode="auto">
          <a:xfrm>
            <a:off x="600214" y="7760305"/>
            <a:ext cx="59533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r>
              <a:rPr lang="en-US" sz="1600" dirty="0">
                <a:solidFill>
                  <a:srgbClr val="D007F0"/>
                </a:solidFill>
              </a:rPr>
              <a:t>drug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AutoShape 2"/>
          <p:cNvSpPr>
            <a:spLocks noChangeArrowheads="1"/>
          </p:cNvSpPr>
          <p:nvPr/>
        </p:nvSpPr>
        <p:spPr bwMode="auto">
          <a:xfrm>
            <a:off x="2222500" y="1041400"/>
            <a:ext cx="2374900" cy="1460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123" name="AutoShape 3"/>
          <p:cNvSpPr>
            <a:spLocks noChangeArrowheads="1"/>
          </p:cNvSpPr>
          <p:nvPr/>
        </p:nvSpPr>
        <p:spPr bwMode="auto">
          <a:xfrm>
            <a:off x="2197100" y="2501900"/>
            <a:ext cx="2374900" cy="1016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124" name="AutoShape 4"/>
          <p:cNvSpPr>
            <a:spLocks noChangeArrowheads="1"/>
          </p:cNvSpPr>
          <p:nvPr/>
        </p:nvSpPr>
        <p:spPr bwMode="auto">
          <a:xfrm>
            <a:off x="2197100" y="3517900"/>
            <a:ext cx="2374900" cy="736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125" name="AutoShape 5"/>
          <p:cNvSpPr>
            <a:spLocks noChangeArrowheads="1"/>
          </p:cNvSpPr>
          <p:nvPr/>
        </p:nvSpPr>
        <p:spPr bwMode="auto">
          <a:xfrm>
            <a:off x="2209800" y="5562600"/>
            <a:ext cx="2374900" cy="316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126" name="Text Box 6"/>
          <p:cNvSpPr txBox="1">
            <a:spLocks noChangeArrowheads="1"/>
          </p:cNvSpPr>
          <p:nvPr/>
        </p:nvSpPr>
        <p:spPr bwMode="auto">
          <a:xfrm>
            <a:off x="2489200" y="698500"/>
            <a:ext cx="2387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   Right      Left</a:t>
            </a:r>
          </a:p>
        </p:txBody>
      </p:sp>
      <p:sp>
        <p:nvSpPr>
          <p:cNvPr id="5127" name="Text Box 7"/>
          <p:cNvSpPr txBox="1">
            <a:spLocks noChangeArrowheads="1"/>
          </p:cNvSpPr>
          <p:nvPr/>
        </p:nvSpPr>
        <p:spPr bwMode="auto">
          <a:xfrm>
            <a:off x="4610100" y="58420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Spinal cord</a:t>
            </a:r>
          </a:p>
        </p:txBody>
      </p:sp>
      <p:sp>
        <p:nvSpPr>
          <p:cNvPr id="5128" name="Text Box 8"/>
          <p:cNvSpPr txBox="1">
            <a:spLocks noChangeArrowheads="1"/>
          </p:cNvSpPr>
          <p:nvPr/>
        </p:nvSpPr>
        <p:spPr bwMode="auto">
          <a:xfrm>
            <a:off x="1168400" y="50292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medulla</a:t>
            </a:r>
            <a:endParaRPr lang="en-US" sz="1800" b="1"/>
          </a:p>
        </p:txBody>
      </p:sp>
      <p:sp>
        <p:nvSpPr>
          <p:cNvPr id="5129" name="Text Box 9"/>
          <p:cNvSpPr txBox="1">
            <a:spLocks noChangeArrowheads="1"/>
          </p:cNvSpPr>
          <p:nvPr/>
        </p:nvSpPr>
        <p:spPr bwMode="auto">
          <a:xfrm>
            <a:off x="4584700" y="2552700"/>
            <a:ext cx="15113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Thalamus</a:t>
            </a:r>
          </a:p>
        </p:txBody>
      </p:sp>
      <p:sp>
        <p:nvSpPr>
          <p:cNvPr id="5130" name="Text Box 10"/>
          <p:cNvSpPr txBox="1">
            <a:spLocks noChangeArrowheads="1"/>
          </p:cNvSpPr>
          <p:nvPr/>
        </p:nvSpPr>
        <p:spPr bwMode="auto">
          <a:xfrm>
            <a:off x="4597400" y="1104900"/>
            <a:ext cx="1651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Cerebral</a:t>
            </a:r>
          </a:p>
          <a:p>
            <a:r>
              <a:rPr lang="en-US" sz="1800" b="1"/>
              <a:t>cortex</a:t>
            </a:r>
          </a:p>
        </p:txBody>
      </p:sp>
      <p:sp>
        <p:nvSpPr>
          <p:cNvPr id="5131" name="Text Box 19"/>
          <p:cNvSpPr txBox="1">
            <a:spLocks noChangeArrowheads="1"/>
          </p:cNvSpPr>
          <p:nvPr/>
        </p:nvSpPr>
        <p:spPr bwMode="auto">
          <a:xfrm>
            <a:off x="265113" y="190500"/>
            <a:ext cx="64135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800" b="1"/>
              <a:t>Spinothalamic tr.</a:t>
            </a:r>
          </a:p>
        </p:txBody>
      </p:sp>
      <p:sp>
        <p:nvSpPr>
          <p:cNvPr id="5132" name="Freeform 20"/>
          <p:cNvSpPr>
            <a:spLocks/>
          </p:cNvSpPr>
          <p:nvPr/>
        </p:nvSpPr>
        <p:spPr bwMode="auto">
          <a:xfrm flipV="1">
            <a:off x="4483100" y="7556500"/>
            <a:ext cx="1397000" cy="42863"/>
          </a:xfrm>
          <a:custGeom>
            <a:avLst/>
            <a:gdLst>
              <a:gd name="T0" fmla="*/ 960 w 960"/>
              <a:gd name="T1" fmla="*/ 0 h 8"/>
              <a:gd name="T2" fmla="*/ 0 w 960"/>
              <a:gd name="T3" fmla="*/ 8 h 8"/>
              <a:gd name="T4" fmla="*/ 0 60000 65536"/>
              <a:gd name="T5" fmla="*/ 0 60000 65536"/>
              <a:gd name="T6" fmla="*/ 0 w 960"/>
              <a:gd name="T7" fmla="*/ 0 h 8"/>
              <a:gd name="T8" fmla="*/ 960 w 960"/>
              <a:gd name="T9" fmla="*/ 8 h 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960" h="8">
                <a:moveTo>
                  <a:pt x="960" y="0"/>
                </a:moveTo>
                <a:cubicBezTo>
                  <a:pt x="562" y="4"/>
                  <a:pt x="164" y="8"/>
                  <a:pt x="0" y="8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33" name="Oval 21"/>
          <p:cNvSpPr>
            <a:spLocks noChangeArrowheads="1"/>
          </p:cNvSpPr>
          <p:nvPr/>
        </p:nvSpPr>
        <p:spPr bwMode="auto">
          <a:xfrm>
            <a:off x="5270500" y="7213600"/>
            <a:ext cx="152400" cy="1397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134" name="Line 22"/>
          <p:cNvSpPr>
            <a:spLocks noChangeShapeType="1"/>
          </p:cNvSpPr>
          <p:nvPr/>
        </p:nvSpPr>
        <p:spPr bwMode="auto">
          <a:xfrm>
            <a:off x="5334000" y="7327900"/>
            <a:ext cx="0" cy="241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35" name="Line 24"/>
          <p:cNvSpPr>
            <a:spLocks noChangeShapeType="1"/>
          </p:cNvSpPr>
          <p:nvPr/>
        </p:nvSpPr>
        <p:spPr bwMode="auto">
          <a:xfrm flipV="1">
            <a:off x="4470400" y="7366000"/>
            <a:ext cx="0" cy="190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36" name="Line 25"/>
          <p:cNvSpPr>
            <a:spLocks noChangeShapeType="1"/>
          </p:cNvSpPr>
          <p:nvPr/>
        </p:nvSpPr>
        <p:spPr bwMode="auto">
          <a:xfrm flipH="1">
            <a:off x="4318000" y="7366000"/>
            <a:ext cx="152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37" name="Freeform 26"/>
          <p:cNvSpPr>
            <a:spLocks/>
          </p:cNvSpPr>
          <p:nvPr/>
        </p:nvSpPr>
        <p:spPr bwMode="auto">
          <a:xfrm>
            <a:off x="4267200" y="7239000"/>
            <a:ext cx="63500" cy="190500"/>
          </a:xfrm>
          <a:custGeom>
            <a:avLst/>
            <a:gdLst>
              <a:gd name="T0" fmla="*/ 0 w 40"/>
              <a:gd name="T1" fmla="*/ 0 h 120"/>
              <a:gd name="T2" fmla="*/ 40 w 40"/>
              <a:gd name="T3" fmla="*/ 80 h 120"/>
              <a:gd name="T4" fmla="*/ 0 w 40"/>
              <a:gd name="T5" fmla="*/ 120 h 120"/>
              <a:gd name="T6" fmla="*/ 0 60000 65536"/>
              <a:gd name="T7" fmla="*/ 0 60000 65536"/>
              <a:gd name="T8" fmla="*/ 0 60000 65536"/>
              <a:gd name="T9" fmla="*/ 0 w 40"/>
              <a:gd name="T10" fmla="*/ 0 h 120"/>
              <a:gd name="T11" fmla="*/ 40 w 40"/>
              <a:gd name="T12" fmla="*/ 120 h 12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0" h="120">
                <a:moveTo>
                  <a:pt x="0" y="0"/>
                </a:moveTo>
                <a:cubicBezTo>
                  <a:pt x="20" y="30"/>
                  <a:pt x="40" y="60"/>
                  <a:pt x="40" y="80"/>
                </a:cubicBezTo>
                <a:cubicBezTo>
                  <a:pt x="40" y="100"/>
                  <a:pt x="20" y="110"/>
                  <a:pt x="0" y="12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39" name="Oval 41"/>
          <p:cNvSpPr>
            <a:spLocks noChangeArrowheads="1"/>
          </p:cNvSpPr>
          <p:nvPr/>
        </p:nvSpPr>
        <p:spPr bwMode="auto">
          <a:xfrm rot="-1217855">
            <a:off x="4281488" y="7413625"/>
            <a:ext cx="300037" cy="7937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40" name="Text Box 42"/>
          <p:cNvSpPr txBox="1">
            <a:spLocks noChangeArrowheads="1"/>
          </p:cNvSpPr>
          <p:nvPr/>
        </p:nvSpPr>
        <p:spPr bwMode="auto">
          <a:xfrm>
            <a:off x="4632325" y="8269288"/>
            <a:ext cx="1346200" cy="346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Lissauer</a:t>
            </a:r>
            <a:r>
              <a:rPr lang="ja-JP" altLang="en-US" sz="1600"/>
              <a:t>’</a:t>
            </a:r>
            <a:r>
              <a:rPr lang="en-US" sz="1600"/>
              <a:t>s tr.</a:t>
            </a:r>
          </a:p>
        </p:txBody>
      </p:sp>
      <p:sp>
        <p:nvSpPr>
          <p:cNvPr id="5141" name="Line 43"/>
          <p:cNvSpPr>
            <a:spLocks noChangeShapeType="1"/>
          </p:cNvSpPr>
          <p:nvPr/>
        </p:nvSpPr>
        <p:spPr bwMode="auto">
          <a:xfrm>
            <a:off x="4356100" y="7531100"/>
            <a:ext cx="635000" cy="736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43" name="Text Box 52"/>
          <p:cNvSpPr txBox="1">
            <a:spLocks noChangeArrowheads="1"/>
          </p:cNvSpPr>
          <p:nvPr/>
        </p:nvSpPr>
        <p:spPr bwMode="auto">
          <a:xfrm>
            <a:off x="4683125" y="3367088"/>
            <a:ext cx="931565" cy="33855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1= DRG</a:t>
            </a:r>
          </a:p>
        </p:txBody>
      </p:sp>
      <p:sp>
        <p:nvSpPr>
          <p:cNvPr id="5144" name="Text Box 55"/>
          <p:cNvSpPr txBox="1">
            <a:spLocks noChangeArrowheads="1"/>
          </p:cNvSpPr>
          <p:nvPr/>
        </p:nvSpPr>
        <p:spPr bwMode="auto">
          <a:xfrm>
            <a:off x="187325" y="882650"/>
            <a:ext cx="1505641" cy="3139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 dirty="0">
                <a:solidFill>
                  <a:schemeClr val="hlink"/>
                </a:solidFill>
              </a:rPr>
              <a:t>location </a:t>
            </a:r>
          </a:p>
          <a:p>
            <a:r>
              <a:rPr lang="en-US" sz="1800" b="1" dirty="0">
                <a:solidFill>
                  <a:schemeClr val="hlink"/>
                </a:solidFill>
              </a:rPr>
              <a:t>Intensity</a:t>
            </a:r>
          </a:p>
          <a:p>
            <a:r>
              <a:rPr lang="en-US" sz="1800" b="1" dirty="0">
                <a:solidFill>
                  <a:schemeClr val="hlink"/>
                </a:solidFill>
              </a:rPr>
              <a:t>duration</a:t>
            </a:r>
          </a:p>
          <a:p>
            <a:endParaRPr lang="en-US" sz="1800" b="1" dirty="0">
              <a:solidFill>
                <a:schemeClr val="hlink"/>
              </a:solidFill>
            </a:endParaRPr>
          </a:p>
          <a:p>
            <a:r>
              <a:rPr lang="en-US" sz="1800" b="1" dirty="0">
                <a:solidFill>
                  <a:schemeClr val="hlink"/>
                </a:solidFill>
              </a:rPr>
              <a:t>pain</a:t>
            </a:r>
          </a:p>
          <a:p>
            <a:r>
              <a:rPr lang="en-US" sz="1800" b="1" dirty="0">
                <a:solidFill>
                  <a:schemeClr val="hlink"/>
                </a:solidFill>
              </a:rPr>
              <a:t>crude touch</a:t>
            </a:r>
          </a:p>
          <a:p>
            <a:r>
              <a:rPr lang="en-US" sz="1800" b="1" dirty="0">
                <a:solidFill>
                  <a:schemeClr val="hlink"/>
                </a:solidFill>
              </a:rPr>
              <a:t>itch</a:t>
            </a:r>
          </a:p>
          <a:p>
            <a:r>
              <a:rPr lang="en-US" sz="1800" b="1" dirty="0">
                <a:solidFill>
                  <a:schemeClr val="hlink"/>
                </a:solidFill>
              </a:rPr>
              <a:t>tickle</a:t>
            </a:r>
          </a:p>
          <a:p>
            <a:r>
              <a:rPr lang="en-US" sz="1800" b="1" dirty="0">
                <a:solidFill>
                  <a:schemeClr val="hlink"/>
                </a:solidFill>
              </a:rPr>
              <a:t>sexual </a:t>
            </a:r>
          </a:p>
          <a:p>
            <a:r>
              <a:rPr lang="en-US" sz="1800" b="1" dirty="0">
                <a:solidFill>
                  <a:schemeClr val="hlink"/>
                </a:solidFill>
              </a:rPr>
              <a:t>sensation</a:t>
            </a:r>
          </a:p>
          <a:p>
            <a:pPr>
              <a:buFontTx/>
              <a:buChar char="•"/>
            </a:pPr>
            <a:endParaRPr lang="en-US" sz="1800" b="1" dirty="0">
              <a:solidFill>
                <a:schemeClr val="hlink"/>
              </a:solidFill>
            </a:endParaRPr>
          </a:p>
        </p:txBody>
      </p:sp>
      <p:sp>
        <p:nvSpPr>
          <p:cNvPr id="5145" name="AutoShape 56"/>
          <p:cNvSpPr>
            <a:spLocks noChangeArrowheads="1"/>
          </p:cNvSpPr>
          <p:nvPr/>
        </p:nvSpPr>
        <p:spPr bwMode="auto">
          <a:xfrm>
            <a:off x="2209800" y="4254500"/>
            <a:ext cx="2374900" cy="673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146" name="AutoShape 57"/>
          <p:cNvSpPr>
            <a:spLocks noChangeArrowheads="1"/>
          </p:cNvSpPr>
          <p:nvPr/>
        </p:nvSpPr>
        <p:spPr bwMode="auto">
          <a:xfrm>
            <a:off x="2222500" y="4940300"/>
            <a:ext cx="2374900" cy="62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147" name="Text Box 58"/>
          <p:cNvSpPr txBox="1">
            <a:spLocks noChangeArrowheads="1"/>
          </p:cNvSpPr>
          <p:nvPr/>
        </p:nvSpPr>
        <p:spPr bwMode="auto">
          <a:xfrm>
            <a:off x="1422400" y="44069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pons</a:t>
            </a:r>
            <a:endParaRPr lang="en-US" sz="1800" b="1"/>
          </a:p>
        </p:txBody>
      </p:sp>
      <p:sp>
        <p:nvSpPr>
          <p:cNvPr id="5148" name="Text Box 59"/>
          <p:cNvSpPr txBox="1">
            <a:spLocks noChangeArrowheads="1"/>
          </p:cNvSpPr>
          <p:nvPr/>
        </p:nvSpPr>
        <p:spPr bwMode="auto">
          <a:xfrm>
            <a:off x="1054100" y="37084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midbrain</a:t>
            </a:r>
            <a:endParaRPr lang="en-US" sz="1800" b="1"/>
          </a:p>
        </p:txBody>
      </p:sp>
      <p:sp>
        <p:nvSpPr>
          <p:cNvPr id="5149" name="Line 61"/>
          <p:cNvSpPr>
            <a:spLocks noChangeShapeType="1"/>
          </p:cNvSpPr>
          <p:nvPr/>
        </p:nvSpPr>
        <p:spPr bwMode="auto">
          <a:xfrm>
            <a:off x="3403600" y="965200"/>
            <a:ext cx="12700" cy="7886700"/>
          </a:xfrm>
          <a:prstGeom prst="line">
            <a:avLst/>
          </a:prstGeom>
          <a:noFill/>
          <a:ln w="2857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482366" y="6450432"/>
            <a:ext cx="13392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u="sng" dirty="0"/>
              <a:t>Fiber types</a:t>
            </a:r>
          </a:p>
          <a:p>
            <a:r>
              <a:rPr lang="en-US" sz="1800" dirty="0"/>
              <a:t>A-delta</a:t>
            </a:r>
          </a:p>
          <a:p>
            <a:r>
              <a:rPr lang="en-US" sz="1800" dirty="0"/>
              <a:t>C</a:t>
            </a:r>
          </a:p>
        </p:txBody>
      </p:sp>
      <p:sp>
        <p:nvSpPr>
          <p:cNvPr id="31" name="Text Box 1046"/>
          <p:cNvSpPr txBox="1">
            <a:spLocks noChangeArrowheads="1"/>
          </p:cNvSpPr>
          <p:nvPr/>
        </p:nvSpPr>
        <p:spPr bwMode="auto">
          <a:xfrm>
            <a:off x="4784725" y="755332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1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090" name="Group 2"/>
          <p:cNvGrpSpPr>
            <a:grpSpLocks/>
          </p:cNvGrpSpPr>
          <p:nvPr/>
        </p:nvGrpSpPr>
        <p:grpSpPr bwMode="auto">
          <a:xfrm>
            <a:off x="50800" y="2552700"/>
            <a:ext cx="6657975" cy="5738813"/>
            <a:chOff x="0" y="1216"/>
            <a:chExt cx="4194" cy="3615"/>
          </a:xfrm>
        </p:grpSpPr>
        <p:sp>
          <p:nvSpPr>
            <p:cNvPr id="89091" name="AutoShape 3"/>
            <p:cNvSpPr>
              <a:spLocks noChangeArrowheads="1"/>
            </p:cNvSpPr>
            <p:nvPr/>
          </p:nvSpPr>
          <p:spPr bwMode="auto">
            <a:xfrm>
              <a:off x="1208" y="1304"/>
              <a:ext cx="1496" cy="464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092" name="AutoShape 4"/>
            <p:cNvSpPr>
              <a:spLocks noChangeArrowheads="1"/>
            </p:cNvSpPr>
            <p:nvPr/>
          </p:nvSpPr>
          <p:spPr bwMode="auto">
            <a:xfrm>
              <a:off x="1216" y="2592"/>
              <a:ext cx="1496" cy="1992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093" name="Text Box 5"/>
            <p:cNvSpPr txBox="1">
              <a:spLocks noChangeArrowheads="1"/>
            </p:cNvSpPr>
            <p:nvPr/>
          </p:nvSpPr>
          <p:spPr bwMode="auto">
            <a:xfrm>
              <a:off x="2728" y="2768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1"/>
                <a:t>Spinal cord</a:t>
              </a:r>
            </a:p>
          </p:txBody>
        </p:sp>
        <p:sp>
          <p:nvSpPr>
            <p:cNvPr id="89094" name="Text Box 6"/>
            <p:cNvSpPr txBox="1">
              <a:spLocks noChangeArrowheads="1"/>
            </p:cNvSpPr>
            <p:nvPr/>
          </p:nvSpPr>
          <p:spPr bwMode="auto">
            <a:xfrm>
              <a:off x="2752" y="2192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/>
                <a:t> medulla</a:t>
              </a:r>
              <a:endParaRPr lang="en-US" sz="1800" b="1"/>
            </a:p>
          </p:txBody>
        </p:sp>
        <p:sp>
          <p:nvSpPr>
            <p:cNvPr id="89095" name="Text Box 7"/>
            <p:cNvSpPr txBox="1">
              <a:spLocks noChangeArrowheads="1"/>
            </p:cNvSpPr>
            <p:nvPr/>
          </p:nvSpPr>
          <p:spPr bwMode="auto">
            <a:xfrm>
              <a:off x="2758" y="3129"/>
              <a:ext cx="1436" cy="6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 dirty="0">
                  <a:solidFill>
                    <a:srgbClr val="3366FF"/>
                  </a:solidFill>
                </a:rPr>
                <a:t>LC = locus </a:t>
              </a:r>
              <a:r>
                <a:rPr lang="en-US" sz="1400" b="1" dirty="0" err="1">
                  <a:solidFill>
                    <a:srgbClr val="3366FF"/>
                  </a:solidFill>
                </a:rPr>
                <a:t>ceruleus</a:t>
              </a:r>
              <a:endParaRPr lang="en-US" sz="1400" dirty="0">
                <a:solidFill>
                  <a:srgbClr val="3366FF"/>
                </a:solidFill>
              </a:endParaRPr>
            </a:p>
            <a:p>
              <a:r>
                <a:rPr lang="en-US" sz="1400" b="1" dirty="0">
                  <a:solidFill>
                    <a:srgbClr val="008000"/>
                  </a:solidFill>
                </a:rPr>
                <a:t>NRM = n. raphe </a:t>
              </a:r>
              <a:r>
                <a:rPr lang="en-US" sz="1400" b="1" dirty="0" err="1">
                  <a:solidFill>
                    <a:srgbClr val="008000"/>
                  </a:solidFill>
                </a:rPr>
                <a:t>magnus</a:t>
              </a:r>
              <a:endParaRPr lang="en-US" sz="1400" dirty="0">
                <a:solidFill>
                  <a:srgbClr val="008000"/>
                </a:solidFill>
              </a:endParaRPr>
            </a:p>
            <a:p>
              <a:r>
                <a:rPr lang="en-US" sz="1400" dirty="0"/>
                <a:t>C= dorsal horn</a:t>
              </a:r>
            </a:p>
            <a:p>
              <a:r>
                <a:rPr lang="en-US" sz="1400" dirty="0"/>
                <a:t>      (</a:t>
              </a:r>
              <a:r>
                <a:rPr lang="en-US" sz="1400" dirty="0" err="1"/>
                <a:t>substantia</a:t>
              </a:r>
              <a:r>
                <a:rPr lang="en-US" sz="1400" dirty="0"/>
                <a:t> </a:t>
              </a:r>
              <a:r>
                <a:rPr lang="en-US" sz="1400" dirty="0" err="1"/>
                <a:t>gelatinosa</a:t>
              </a:r>
              <a:r>
                <a:rPr lang="en-US" sz="1400" dirty="0"/>
                <a:t>)</a:t>
              </a:r>
            </a:p>
          </p:txBody>
        </p:sp>
        <p:sp>
          <p:nvSpPr>
            <p:cNvPr id="89096" name="AutoShape 8"/>
            <p:cNvSpPr>
              <a:spLocks noChangeArrowheads="1"/>
            </p:cNvSpPr>
            <p:nvPr/>
          </p:nvSpPr>
          <p:spPr bwMode="auto">
            <a:xfrm>
              <a:off x="1216" y="1768"/>
              <a:ext cx="1496" cy="424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097" name="AutoShape 9"/>
            <p:cNvSpPr>
              <a:spLocks noChangeArrowheads="1"/>
            </p:cNvSpPr>
            <p:nvPr/>
          </p:nvSpPr>
          <p:spPr bwMode="auto">
            <a:xfrm>
              <a:off x="1224" y="2200"/>
              <a:ext cx="1496" cy="392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098" name="Text Box 10"/>
            <p:cNvSpPr txBox="1">
              <a:spLocks noChangeArrowheads="1"/>
            </p:cNvSpPr>
            <p:nvPr/>
          </p:nvSpPr>
          <p:spPr bwMode="auto">
            <a:xfrm>
              <a:off x="2768" y="1816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/>
                <a:t> pons</a:t>
              </a:r>
              <a:endParaRPr lang="en-US" sz="1800" b="1"/>
            </a:p>
          </p:txBody>
        </p:sp>
        <p:sp>
          <p:nvSpPr>
            <p:cNvPr id="89099" name="Text Box 11"/>
            <p:cNvSpPr txBox="1">
              <a:spLocks noChangeArrowheads="1"/>
            </p:cNvSpPr>
            <p:nvPr/>
          </p:nvSpPr>
          <p:spPr bwMode="auto">
            <a:xfrm>
              <a:off x="2736" y="1320"/>
              <a:ext cx="1128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/>
                <a:t> midbrain</a:t>
              </a:r>
              <a:endParaRPr lang="en-US" sz="1800" b="1"/>
            </a:p>
          </p:txBody>
        </p:sp>
        <p:sp>
          <p:nvSpPr>
            <p:cNvPr id="89101" name="Freeform 13"/>
            <p:cNvSpPr>
              <a:spLocks/>
            </p:cNvSpPr>
            <p:nvPr/>
          </p:nvSpPr>
          <p:spPr bwMode="auto">
            <a:xfrm>
              <a:off x="1872" y="1488"/>
              <a:ext cx="37" cy="983"/>
            </a:xfrm>
            <a:custGeom>
              <a:avLst/>
              <a:gdLst>
                <a:gd name="T0" fmla="*/ 0 w 37"/>
                <a:gd name="T1" fmla="*/ 0 h 1047"/>
                <a:gd name="T2" fmla="*/ 32 w 37"/>
                <a:gd name="T3" fmla="*/ 888 h 1047"/>
                <a:gd name="T4" fmla="*/ 32 w 37"/>
                <a:gd name="T5" fmla="*/ 952 h 1047"/>
                <a:gd name="T6" fmla="*/ 0 60000 65536"/>
                <a:gd name="T7" fmla="*/ 0 60000 65536"/>
                <a:gd name="T8" fmla="*/ 0 60000 65536"/>
                <a:gd name="T9" fmla="*/ 0 w 37"/>
                <a:gd name="T10" fmla="*/ 0 h 1047"/>
                <a:gd name="T11" fmla="*/ 37 w 37"/>
                <a:gd name="T12" fmla="*/ 1047 h 10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7" h="1047">
                  <a:moveTo>
                    <a:pt x="0" y="0"/>
                  </a:moveTo>
                  <a:cubicBezTo>
                    <a:pt x="13" y="364"/>
                    <a:pt x="27" y="729"/>
                    <a:pt x="32" y="888"/>
                  </a:cubicBezTo>
                  <a:cubicBezTo>
                    <a:pt x="37" y="1047"/>
                    <a:pt x="34" y="999"/>
                    <a:pt x="32" y="952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02" name="Freeform 14"/>
            <p:cNvSpPr>
              <a:spLocks/>
            </p:cNvSpPr>
            <p:nvPr/>
          </p:nvSpPr>
          <p:spPr bwMode="auto">
            <a:xfrm>
              <a:off x="1848" y="2407"/>
              <a:ext cx="88" cy="113"/>
            </a:xfrm>
            <a:custGeom>
              <a:avLst/>
              <a:gdLst>
                <a:gd name="T0" fmla="*/ 0 w 88"/>
                <a:gd name="T1" fmla="*/ 57 h 113"/>
                <a:gd name="T2" fmla="*/ 56 w 88"/>
                <a:gd name="T3" fmla="*/ 9 h 113"/>
                <a:gd name="T4" fmla="*/ 88 w 88"/>
                <a:gd name="T5" fmla="*/ 113 h 113"/>
                <a:gd name="T6" fmla="*/ 0 60000 65536"/>
                <a:gd name="T7" fmla="*/ 0 60000 65536"/>
                <a:gd name="T8" fmla="*/ 0 60000 65536"/>
                <a:gd name="T9" fmla="*/ 0 w 88"/>
                <a:gd name="T10" fmla="*/ 0 h 113"/>
                <a:gd name="T11" fmla="*/ 88 w 88"/>
                <a:gd name="T12" fmla="*/ 113 h 11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8" h="113">
                  <a:moveTo>
                    <a:pt x="0" y="57"/>
                  </a:moveTo>
                  <a:cubicBezTo>
                    <a:pt x="20" y="28"/>
                    <a:pt x="41" y="0"/>
                    <a:pt x="56" y="9"/>
                  </a:cubicBezTo>
                  <a:cubicBezTo>
                    <a:pt x="71" y="18"/>
                    <a:pt x="79" y="65"/>
                    <a:pt x="88" y="113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03" name="Oval 15"/>
            <p:cNvSpPr>
              <a:spLocks noChangeArrowheads="1"/>
            </p:cNvSpPr>
            <p:nvPr/>
          </p:nvSpPr>
          <p:spPr bwMode="auto">
            <a:xfrm>
              <a:off x="1568" y="2000"/>
              <a:ext cx="80" cy="80"/>
            </a:xfrm>
            <a:prstGeom prst="ellipse">
              <a:avLst/>
            </a:prstGeom>
            <a:solidFill>
              <a:srgbClr val="FF6505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04" name="Oval 16"/>
            <p:cNvSpPr>
              <a:spLocks noChangeArrowheads="1"/>
            </p:cNvSpPr>
            <p:nvPr/>
          </p:nvSpPr>
          <p:spPr bwMode="auto">
            <a:xfrm>
              <a:off x="1840" y="2472"/>
              <a:ext cx="80" cy="88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05" name="Freeform 17"/>
            <p:cNvSpPr>
              <a:spLocks/>
            </p:cNvSpPr>
            <p:nvPr/>
          </p:nvSpPr>
          <p:spPr bwMode="auto">
            <a:xfrm>
              <a:off x="1280" y="2056"/>
              <a:ext cx="328" cy="1883"/>
            </a:xfrm>
            <a:custGeom>
              <a:avLst/>
              <a:gdLst>
                <a:gd name="T0" fmla="*/ 416 w 416"/>
                <a:gd name="T1" fmla="*/ 0 h 1939"/>
                <a:gd name="T2" fmla="*/ 384 w 416"/>
                <a:gd name="T3" fmla="*/ 200 h 1939"/>
                <a:gd name="T4" fmla="*/ 232 w 416"/>
                <a:gd name="T5" fmla="*/ 880 h 1939"/>
                <a:gd name="T6" fmla="*/ 160 w 416"/>
                <a:gd name="T7" fmla="*/ 1296 h 1939"/>
                <a:gd name="T8" fmla="*/ 96 w 416"/>
                <a:gd name="T9" fmla="*/ 1704 h 1939"/>
                <a:gd name="T10" fmla="*/ 72 w 416"/>
                <a:gd name="T11" fmla="*/ 1848 h 1939"/>
                <a:gd name="T12" fmla="*/ 88 w 416"/>
                <a:gd name="T13" fmla="*/ 1936 h 1939"/>
                <a:gd name="T14" fmla="*/ 64 w 416"/>
                <a:gd name="T15" fmla="*/ 1832 h 1939"/>
                <a:gd name="T16" fmla="*/ 0 w 416"/>
                <a:gd name="T17" fmla="*/ 1896 h 193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416"/>
                <a:gd name="T28" fmla="*/ 0 h 1939"/>
                <a:gd name="T29" fmla="*/ 416 w 416"/>
                <a:gd name="T30" fmla="*/ 1939 h 193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416" h="1939">
                  <a:moveTo>
                    <a:pt x="416" y="0"/>
                  </a:moveTo>
                  <a:cubicBezTo>
                    <a:pt x="415" y="26"/>
                    <a:pt x="415" y="53"/>
                    <a:pt x="384" y="200"/>
                  </a:cubicBezTo>
                  <a:cubicBezTo>
                    <a:pt x="353" y="347"/>
                    <a:pt x="269" y="698"/>
                    <a:pt x="232" y="880"/>
                  </a:cubicBezTo>
                  <a:cubicBezTo>
                    <a:pt x="195" y="1062"/>
                    <a:pt x="183" y="1159"/>
                    <a:pt x="160" y="1296"/>
                  </a:cubicBezTo>
                  <a:cubicBezTo>
                    <a:pt x="137" y="1433"/>
                    <a:pt x="111" y="1612"/>
                    <a:pt x="96" y="1704"/>
                  </a:cubicBezTo>
                  <a:cubicBezTo>
                    <a:pt x="81" y="1796"/>
                    <a:pt x="73" y="1809"/>
                    <a:pt x="72" y="1848"/>
                  </a:cubicBezTo>
                  <a:cubicBezTo>
                    <a:pt x="71" y="1887"/>
                    <a:pt x="89" y="1939"/>
                    <a:pt x="88" y="1936"/>
                  </a:cubicBezTo>
                  <a:cubicBezTo>
                    <a:pt x="87" y="1933"/>
                    <a:pt x="79" y="1839"/>
                    <a:pt x="64" y="1832"/>
                  </a:cubicBezTo>
                  <a:cubicBezTo>
                    <a:pt x="49" y="1825"/>
                    <a:pt x="24" y="1860"/>
                    <a:pt x="0" y="1896"/>
                  </a:cubicBezTo>
                </a:path>
              </a:pathLst>
            </a:custGeom>
            <a:noFill/>
            <a:ln w="38100">
              <a:solidFill>
                <a:srgbClr val="336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06" name="Freeform 18"/>
            <p:cNvSpPr>
              <a:spLocks/>
            </p:cNvSpPr>
            <p:nvPr/>
          </p:nvSpPr>
          <p:spPr bwMode="auto">
            <a:xfrm>
              <a:off x="1616" y="2528"/>
              <a:ext cx="264" cy="1344"/>
            </a:xfrm>
            <a:custGeom>
              <a:avLst/>
              <a:gdLst>
                <a:gd name="T0" fmla="*/ 264 w 264"/>
                <a:gd name="T1" fmla="*/ 0 h 1344"/>
                <a:gd name="T2" fmla="*/ 232 w 264"/>
                <a:gd name="T3" fmla="*/ 192 h 1344"/>
                <a:gd name="T4" fmla="*/ 136 w 264"/>
                <a:gd name="T5" fmla="*/ 648 h 1344"/>
                <a:gd name="T6" fmla="*/ 0 w 264"/>
                <a:gd name="T7" fmla="*/ 1344 h 134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4"/>
                <a:gd name="T13" fmla="*/ 0 h 1344"/>
                <a:gd name="T14" fmla="*/ 264 w 264"/>
                <a:gd name="T15" fmla="*/ 1344 h 134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4" h="1344">
                  <a:moveTo>
                    <a:pt x="264" y="0"/>
                  </a:moveTo>
                  <a:cubicBezTo>
                    <a:pt x="258" y="42"/>
                    <a:pt x="253" y="84"/>
                    <a:pt x="232" y="192"/>
                  </a:cubicBezTo>
                  <a:cubicBezTo>
                    <a:pt x="211" y="300"/>
                    <a:pt x="175" y="456"/>
                    <a:pt x="136" y="648"/>
                  </a:cubicBezTo>
                  <a:cubicBezTo>
                    <a:pt x="97" y="840"/>
                    <a:pt x="28" y="1199"/>
                    <a:pt x="0" y="1344"/>
                  </a:cubicBezTo>
                </a:path>
              </a:pathLst>
            </a:custGeom>
            <a:noFill/>
            <a:ln w="38100">
              <a:solidFill>
                <a:srgbClr val="008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07" name="Rectangle 19"/>
            <p:cNvSpPr>
              <a:spLocks noChangeArrowheads="1"/>
            </p:cNvSpPr>
            <p:nvPr/>
          </p:nvSpPr>
          <p:spPr bwMode="auto">
            <a:xfrm>
              <a:off x="3246" y="3281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sp>
          <p:nvSpPr>
            <p:cNvPr id="89108" name="Text Box 21"/>
            <p:cNvSpPr txBox="1">
              <a:spLocks noChangeArrowheads="1"/>
            </p:cNvSpPr>
            <p:nvPr/>
          </p:nvSpPr>
          <p:spPr bwMode="auto">
            <a:xfrm>
              <a:off x="1958" y="2329"/>
              <a:ext cx="4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1" dirty="0">
                  <a:solidFill>
                    <a:srgbClr val="008000"/>
                  </a:solidFill>
                </a:rPr>
                <a:t>NRM</a:t>
              </a:r>
            </a:p>
          </p:txBody>
        </p:sp>
        <p:sp>
          <p:nvSpPr>
            <p:cNvPr id="89109" name="Text Box 22"/>
            <p:cNvSpPr txBox="1">
              <a:spLocks noChangeArrowheads="1"/>
            </p:cNvSpPr>
            <p:nvPr/>
          </p:nvSpPr>
          <p:spPr bwMode="auto">
            <a:xfrm>
              <a:off x="1598" y="3103"/>
              <a:ext cx="365" cy="1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>
                  <a:solidFill>
                    <a:srgbClr val="12FF2E"/>
                  </a:solidFill>
                </a:rPr>
                <a:t>5-HT</a:t>
              </a:r>
            </a:p>
          </p:txBody>
        </p:sp>
        <p:sp>
          <p:nvSpPr>
            <p:cNvPr id="89110" name="Text Box 23"/>
            <p:cNvSpPr txBox="1">
              <a:spLocks noChangeArrowheads="1"/>
            </p:cNvSpPr>
            <p:nvPr/>
          </p:nvSpPr>
          <p:spPr bwMode="auto">
            <a:xfrm>
              <a:off x="1670" y="1591"/>
              <a:ext cx="352" cy="1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>
                  <a:solidFill>
                    <a:schemeClr val="bg1"/>
                  </a:solidFill>
                </a:rPr>
                <a:t>GLU</a:t>
              </a:r>
            </a:p>
          </p:txBody>
        </p:sp>
        <p:sp>
          <p:nvSpPr>
            <p:cNvPr id="89111" name="Text Box 24"/>
            <p:cNvSpPr txBox="1">
              <a:spLocks noChangeArrowheads="1"/>
            </p:cNvSpPr>
            <p:nvPr/>
          </p:nvSpPr>
          <p:spPr bwMode="auto">
            <a:xfrm>
              <a:off x="1390" y="2734"/>
              <a:ext cx="294" cy="21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 dirty="0">
                  <a:solidFill>
                    <a:srgbClr val="3366FF"/>
                  </a:solidFill>
                </a:rPr>
                <a:t>NE</a:t>
              </a:r>
            </a:p>
          </p:txBody>
        </p:sp>
        <p:sp>
          <p:nvSpPr>
            <p:cNvPr id="89113" name="Text Box 27"/>
            <p:cNvSpPr txBox="1">
              <a:spLocks noChangeArrowheads="1"/>
            </p:cNvSpPr>
            <p:nvPr/>
          </p:nvSpPr>
          <p:spPr bwMode="auto">
            <a:xfrm>
              <a:off x="1662" y="2185"/>
              <a:ext cx="2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rgbClr val="FF0000"/>
                  </a:solidFill>
                </a:rPr>
                <a:t>+</a:t>
              </a:r>
            </a:p>
          </p:txBody>
        </p:sp>
        <p:sp>
          <p:nvSpPr>
            <p:cNvPr id="89114" name="Freeform 28"/>
            <p:cNvSpPr>
              <a:spLocks/>
            </p:cNvSpPr>
            <p:nvPr/>
          </p:nvSpPr>
          <p:spPr bwMode="auto">
            <a:xfrm>
              <a:off x="1640" y="2000"/>
              <a:ext cx="45" cy="96"/>
            </a:xfrm>
            <a:custGeom>
              <a:avLst/>
              <a:gdLst>
                <a:gd name="T0" fmla="*/ 32 w 45"/>
                <a:gd name="T1" fmla="*/ 0 h 96"/>
                <a:gd name="T2" fmla="*/ 40 w 45"/>
                <a:gd name="T3" fmla="*/ 72 h 96"/>
                <a:gd name="T4" fmla="*/ 0 w 45"/>
                <a:gd name="T5" fmla="*/ 96 h 96"/>
                <a:gd name="T6" fmla="*/ 0 60000 65536"/>
                <a:gd name="T7" fmla="*/ 0 60000 65536"/>
                <a:gd name="T8" fmla="*/ 0 60000 65536"/>
                <a:gd name="T9" fmla="*/ 0 w 45"/>
                <a:gd name="T10" fmla="*/ 0 h 96"/>
                <a:gd name="T11" fmla="*/ 45 w 45"/>
                <a:gd name="T12" fmla="*/ 96 h 9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5" h="96">
                  <a:moveTo>
                    <a:pt x="32" y="0"/>
                  </a:moveTo>
                  <a:cubicBezTo>
                    <a:pt x="38" y="28"/>
                    <a:pt x="45" y="56"/>
                    <a:pt x="40" y="72"/>
                  </a:cubicBezTo>
                  <a:cubicBezTo>
                    <a:pt x="35" y="88"/>
                    <a:pt x="17" y="92"/>
                    <a:pt x="0" y="96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15" name="Oval 30"/>
            <p:cNvSpPr>
              <a:spLocks noChangeArrowheads="1"/>
            </p:cNvSpPr>
            <p:nvPr/>
          </p:nvSpPr>
          <p:spPr bwMode="auto">
            <a:xfrm>
              <a:off x="1712" y="2432"/>
              <a:ext cx="88" cy="80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16" name="Freeform 31"/>
            <p:cNvSpPr>
              <a:spLocks/>
            </p:cNvSpPr>
            <p:nvPr/>
          </p:nvSpPr>
          <p:spPr bwMode="auto">
            <a:xfrm>
              <a:off x="1760" y="2248"/>
              <a:ext cx="136" cy="177"/>
            </a:xfrm>
            <a:custGeom>
              <a:avLst/>
              <a:gdLst>
                <a:gd name="T0" fmla="*/ 136 w 136"/>
                <a:gd name="T1" fmla="*/ 0 h 177"/>
                <a:gd name="T2" fmla="*/ 48 w 136"/>
                <a:gd name="T3" fmla="*/ 152 h 177"/>
                <a:gd name="T4" fmla="*/ 0 w 136"/>
                <a:gd name="T5" fmla="*/ 152 h 177"/>
                <a:gd name="T6" fmla="*/ 0 60000 65536"/>
                <a:gd name="T7" fmla="*/ 0 60000 65536"/>
                <a:gd name="T8" fmla="*/ 0 60000 65536"/>
                <a:gd name="T9" fmla="*/ 0 w 136"/>
                <a:gd name="T10" fmla="*/ 0 h 177"/>
                <a:gd name="T11" fmla="*/ 136 w 136"/>
                <a:gd name="T12" fmla="*/ 177 h 17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6" h="177">
                  <a:moveTo>
                    <a:pt x="136" y="0"/>
                  </a:moveTo>
                  <a:cubicBezTo>
                    <a:pt x="103" y="63"/>
                    <a:pt x="71" y="127"/>
                    <a:pt x="48" y="152"/>
                  </a:cubicBezTo>
                  <a:cubicBezTo>
                    <a:pt x="25" y="177"/>
                    <a:pt x="8" y="152"/>
                    <a:pt x="0" y="152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17" name="Freeform 32"/>
            <p:cNvSpPr>
              <a:spLocks/>
            </p:cNvSpPr>
            <p:nvPr/>
          </p:nvSpPr>
          <p:spPr bwMode="auto">
            <a:xfrm>
              <a:off x="1800" y="2400"/>
              <a:ext cx="24" cy="56"/>
            </a:xfrm>
            <a:custGeom>
              <a:avLst/>
              <a:gdLst>
                <a:gd name="T0" fmla="*/ 0 w 24"/>
                <a:gd name="T1" fmla="*/ 0 h 56"/>
                <a:gd name="T2" fmla="*/ 24 w 24"/>
                <a:gd name="T3" fmla="*/ 56 h 56"/>
                <a:gd name="T4" fmla="*/ 0 60000 65536"/>
                <a:gd name="T5" fmla="*/ 0 60000 65536"/>
                <a:gd name="T6" fmla="*/ 0 w 24"/>
                <a:gd name="T7" fmla="*/ 0 h 56"/>
                <a:gd name="T8" fmla="*/ 24 w 24"/>
                <a:gd name="T9" fmla="*/ 56 h 5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4" h="56">
                  <a:moveTo>
                    <a:pt x="0" y="0"/>
                  </a:moveTo>
                  <a:cubicBezTo>
                    <a:pt x="10" y="23"/>
                    <a:pt x="20" y="47"/>
                    <a:pt x="24" y="56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18" name="Line 33"/>
            <p:cNvSpPr>
              <a:spLocks noChangeShapeType="1"/>
            </p:cNvSpPr>
            <p:nvPr/>
          </p:nvSpPr>
          <p:spPr bwMode="auto">
            <a:xfrm>
              <a:off x="1936" y="1216"/>
              <a:ext cx="8" cy="3552"/>
            </a:xfrm>
            <a:prstGeom prst="line">
              <a:avLst/>
            </a:prstGeom>
            <a:noFill/>
            <a:ln w="9525">
              <a:solidFill>
                <a:schemeClr val="bg2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19" name="Freeform 34"/>
            <p:cNvSpPr>
              <a:spLocks/>
            </p:cNvSpPr>
            <p:nvPr/>
          </p:nvSpPr>
          <p:spPr bwMode="auto">
            <a:xfrm>
              <a:off x="330" y="3975"/>
              <a:ext cx="1120" cy="201"/>
            </a:xfrm>
            <a:custGeom>
              <a:avLst/>
              <a:gdLst>
                <a:gd name="T0" fmla="*/ 0 w 1120"/>
                <a:gd name="T1" fmla="*/ 201 h 201"/>
                <a:gd name="T2" fmla="*/ 160 w 1120"/>
                <a:gd name="T3" fmla="*/ 81 h 201"/>
                <a:gd name="T4" fmla="*/ 472 w 1120"/>
                <a:gd name="T5" fmla="*/ 33 h 201"/>
                <a:gd name="T6" fmla="*/ 792 w 1120"/>
                <a:gd name="T7" fmla="*/ 1 h 201"/>
                <a:gd name="T8" fmla="*/ 1008 w 1120"/>
                <a:gd name="T9" fmla="*/ 41 h 201"/>
                <a:gd name="T10" fmla="*/ 1016 w 1120"/>
                <a:gd name="T11" fmla="*/ 153 h 201"/>
                <a:gd name="T12" fmla="*/ 1024 w 1120"/>
                <a:gd name="T13" fmla="*/ 65 h 201"/>
                <a:gd name="T14" fmla="*/ 1120 w 1120"/>
                <a:gd name="T15" fmla="*/ 65 h 20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0"/>
                <a:gd name="T25" fmla="*/ 0 h 201"/>
                <a:gd name="T26" fmla="*/ 1120 w 1120"/>
                <a:gd name="T27" fmla="*/ 201 h 20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0" h="201">
                  <a:moveTo>
                    <a:pt x="0" y="201"/>
                  </a:moveTo>
                  <a:cubicBezTo>
                    <a:pt x="40" y="155"/>
                    <a:pt x="81" y="109"/>
                    <a:pt x="160" y="81"/>
                  </a:cubicBezTo>
                  <a:cubicBezTo>
                    <a:pt x="239" y="53"/>
                    <a:pt x="367" y="46"/>
                    <a:pt x="472" y="33"/>
                  </a:cubicBezTo>
                  <a:cubicBezTo>
                    <a:pt x="577" y="20"/>
                    <a:pt x="703" y="0"/>
                    <a:pt x="792" y="1"/>
                  </a:cubicBezTo>
                  <a:cubicBezTo>
                    <a:pt x="881" y="2"/>
                    <a:pt x="971" y="16"/>
                    <a:pt x="1008" y="41"/>
                  </a:cubicBezTo>
                  <a:cubicBezTo>
                    <a:pt x="1045" y="66"/>
                    <a:pt x="1013" y="149"/>
                    <a:pt x="1016" y="153"/>
                  </a:cubicBezTo>
                  <a:cubicBezTo>
                    <a:pt x="1019" y="157"/>
                    <a:pt x="1007" y="80"/>
                    <a:pt x="1024" y="65"/>
                  </a:cubicBezTo>
                  <a:cubicBezTo>
                    <a:pt x="1041" y="50"/>
                    <a:pt x="1080" y="57"/>
                    <a:pt x="1120" y="6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20" name="Text Box 35"/>
            <p:cNvSpPr txBox="1">
              <a:spLocks noChangeArrowheads="1"/>
            </p:cNvSpPr>
            <p:nvPr/>
          </p:nvSpPr>
          <p:spPr bwMode="auto">
            <a:xfrm>
              <a:off x="1312" y="3743"/>
              <a:ext cx="26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b="1" dirty="0">
                  <a:solidFill>
                    <a:srgbClr val="3366FF"/>
                  </a:solidFill>
                </a:rPr>
                <a:t>(-)</a:t>
              </a:r>
            </a:p>
          </p:txBody>
        </p:sp>
        <p:sp>
          <p:nvSpPr>
            <p:cNvPr id="89121" name="Rectangle 36"/>
            <p:cNvSpPr>
              <a:spLocks noChangeArrowheads="1"/>
            </p:cNvSpPr>
            <p:nvPr/>
          </p:nvSpPr>
          <p:spPr bwMode="auto">
            <a:xfrm>
              <a:off x="3232" y="3313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  <p:grpSp>
          <p:nvGrpSpPr>
            <p:cNvPr id="89122" name="Group 37"/>
            <p:cNvGrpSpPr>
              <a:grpSpLocks/>
            </p:cNvGrpSpPr>
            <p:nvPr/>
          </p:nvGrpSpPr>
          <p:grpSpPr bwMode="auto">
            <a:xfrm>
              <a:off x="1479" y="3968"/>
              <a:ext cx="155" cy="168"/>
              <a:chOff x="469" y="3944"/>
              <a:chExt cx="155" cy="168"/>
            </a:xfrm>
          </p:grpSpPr>
          <p:sp>
            <p:nvSpPr>
              <p:cNvPr id="89123" name="Oval 38"/>
              <p:cNvSpPr>
                <a:spLocks noChangeArrowheads="1"/>
              </p:cNvSpPr>
              <p:nvPr/>
            </p:nvSpPr>
            <p:spPr bwMode="auto">
              <a:xfrm>
                <a:off x="536" y="3944"/>
                <a:ext cx="88" cy="96"/>
              </a:xfrm>
              <a:prstGeom prst="ellipse">
                <a:avLst/>
              </a:prstGeom>
              <a:solidFill>
                <a:srgbClr val="D007F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24" name="Freeform 39"/>
              <p:cNvSpPr>
                <a:spLocks/>
              </p:cNvSpPr>
              <p:nvPr/>
            </p:nvSpPr>
            <p:spPr bwMode="auto">
              <a:xfrm>
                <a:off x="469" y="4008"/>
                <a:ext cx="123" cy="104"/>
              </a:xfrm>
              <a:custGeom>
                <a:avLst/>
                <a:gdLst>
                  <a:gd name="T0" fmla="*/ 123 w 123"/>
                  <a:gd name="T1" fmla="*/ 0 h 104"/>
                  <a:gd name="T2" fmla="*/ 75 w 123"/>
                  <a:gd name="T3" fmla="*/ 56 h 104"/>
                  <a:gd name="T4" fmla="*/ 3 w 123"/>
                  <a:gd name="T5" fmla="*/ 56 h 104"/>
                  <a:gd name="T6" fmla="*/ 91 w 123"/>
                  <a:gd name="T7" fmla="*/ 56 h 104"/>
                  <a:gd name="T8" fmla="*/ 75 w 123"/>
                  <a:gd name="T9" fmla="*/ 104 h 10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104"/>
                  <a:gd name="T17" fmla="*/ 123 w 123"/>
                  <a:gd name="T18" fmla="*/ 104 h 10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104">
                    <a:moveTo>
                      <a:pt x="123" y="0"/>
                    </a:moveTo>
                    <a:cubicBezTo>
                      <a:pt x="109" y="23"/>
                      <a:pt x="95" y="47"/>
                      <a:pt x="75" y="56"/>
                    </a:cubicBezTo>
                    <a:cubicBezTo>
                      <a:pt x="55" y="65"/>
                      <a:pt x="0" y="56"/>
                      <a:pt x="3" y="56"/>
                    </a:cubicBezTo>
                    <a:cubicBezTo>
                      <a:pt x="6" y="56"/>
                      <a:pt x="79" y="48"/>
                      <a:pt x="91" y="56"/>
                    </a:cubicBezTo>
                    <a:cubicBezTo>
                      <a:pt x="103" y="64"/>
                      <a:pt x="89" y="84"/>
                      <a:pt x="75" y="104"/>
                    </a:cubicBezTo>
                  </a:path>
                </a:pathLst>
              </a:custGeom>
              <a:solidFill>
                <a:srgbClr val="D007F0"/>
              </a:solidFill>
              <a:ln w="38100">
                <a:solidFill>
                  <a:srgbClr val="D007F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89125" name="Text Box 40"/>
            <p:cNvSpPr txBox="1">
              <a:spLocks noChangeArrowheads="1"/>
            </p:cNvSpPr>
            <p:nvPr/>
          </p:nvSpPr>
          <p:spPr bwMode="auto">
            <a:xfrm>
              <a:off x="1584" y="3135"/>
              <a:ext cx="365" cy="1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 dirty="0">
                  <a:solidFill>
                    <a:srgbClr val="008000"/>
                  </a:solidFill>
                </a:rPr>
                <a:t>5-HT</a:t>
              </a:r>
            </a:p>
          </p:txBody>
        </p:sp>
        <p:sp>
          <p:nvSpPr>
            <p:cNvPr id="89126" name="Freeform 41"/>
            <p:cNvSpPr>
              <a:spLocks/>
            </p:cNvSpPr>
            <p:nvPr/>
          </p:nvSpPr>
          <p:spPr bwMode="auto">
            <a:xfrm>
              <a:off x="1546" y="3877"/>
              <a:ext cx="104" cy="75"/>
            </a:xfrm>
            <a:custGeom>
              <a:avLst/>
              <a:gdLst>
                <a:gd name="T0" fmla="*/ 0 w 104"/>
                <a:gd name="T1" fmla="*/ 59 h 75"/>
                <a:gd name="T2" fmla="*/ 64 w 104"/>
                <a:gd name="T3" fmla="*/ 3 h 75"/>
                <a:gd name="T4" fmla="*/ 104 w 104"/>
                <a:gd name="T5" fmla="*/ 75 h 75"/>
                <a:gd name="T6" fmla="*/ 0 60000 65536"/>
                <a:gd name="T7" fmla="*/ 0 60000 65536"/>
                <a:gd name="T8" fmla="*/ 0 60000 65536"/>
                <a:gd name="T9" fmla="*/ 0 w 104"/>
                <a:gd name="T10" fmla="*/ 0 h 75"/>
                <a:gd name="T11" fmla="*/ 104 w 104"/>
                <a:gd name="T12" fmla="*/ 75 h 7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04" h="75">
                  <a:moveTo>
                    <a:pt x="0" y="59"/>
                  </a:moveTo>
                  <a:cubicBezTo>
                    <a:pt x="23" y="29"/>
                    <a:pt x="47" y="0"/>
                    <a:pt x="64" y="3"/>
                  </a:cubicBezTo>
                  <a:cubicBezTo>
                    <a:pt x="81" y="6"/>
                    <a:pt x="92" y="40"/>
                    <a:pt x="104" y="75"/>
                  </a:cubicBezTo>
                </a:path>
              </a:pathLst>
            </a:custGeom>
            <a:noFill/>
            <a:ln w="38100">
              <a:solidFill>
                <a:srgbClr val="008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27" name="Text Box 42"/>
            <p:cNvSpPr txBox="1">
              <a:spLocks noChangeArrowheads="1"/>
            </p:cNvSpPr>
            <p:nvPr/>
          </p:nvSpPr>
          <p:spPr bwMode="auto">
            <a:xfrm>
              <a:off x="1624" y="3846"/>
              <a:ext cx="27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 dirty="0">
                  <a:solidFill>
                    <a:srgbClr val="008000"/>
                  </a:solidFill>
                </a:rPr>
                <a:t>(+)</a:t>
              </a:r>
            </a:p>
          </p:txBody>
        </p:sp>
        <p:sp>
          <p:nvSpPr>
            <p:cNvPr id="89128" name="Oval 43"/>
            <p:cNvSpPr>
              <a:spLocks noChangeArrowheads="1"/>
            </p:cNvSpPr>
            <p:nvPr/>
          </p:nvSpPr>
          <p:spPr bwMode="auto">
            <a:xfrm>
              <a:off x="1410" y="4104"/>
              <a:ext cx="80" cy="88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29" name="Text Box 44"/>
            <p:cNvSpPr txBox="1">
              <a:spLocks noChangeArrowheads="1"/>
            </p:cNvSpPr>
            <p:nvPr/>
          </p:nvSpPr>
          <p:spPr bwMode="auto">
            <a:xfrm>
              <a:off x="1544" y="4046"/>
              <a:ext cx="24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>
                  <a:solidFill>
                    <a:srgbClr val="D007F0"/>
                  </a:solidFill>
                </a:rPr>
                <a:t>(-)</a:t>
              </a:r>
            </a:p>
          </p:txBody>
        </p:sp>
        <p:sp>
          <p:nvSpPr>
            <p:cNvPr id="89130" name="Freeform 45"/>
            <p:cNvSpPr>
              <a:spLocks/>
            </p:cNvSpPr>
            <p:nvPr/>
          </p:nvSpPr>
          <p:spPr bwMode="auto">
            <a:xfrm>
              <a:off x="1458" y="4176"/>
              <a:ext cx="640" cy="136"/>
            </a:xfrm>
            <a:custGeom>
              <a:avLst/>
              <a:gdLst>
                <a:gd name="T0" fmla="*/ 0 w 640"/>
                <a:gd name="T1" fmla="*/ 0 h 136"/>
                <a:gd name="T2" fmla="*/ 48 w 640"/>
                <a:gd name="T3" fmla="*/ 72 h 136"/>
                <a:gd name="T4" fmla="*/ 224 w 640"/>
                <a:gd name="T5" fmla="*/ 112 h 136"/>
                <a:gd name="T6" fmla="*/ 640 w 640"/>
                <a:gd name="T7" fmla="*/ 136 h 13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40"/>
                <a:gd name="T13" fmla="*/ 0 h 136"/>
                <a:gd name="T14" fmla="*/ 640 w 640"/>
                <a:gd name="T15" fmla="*/ 136 h 1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40" h="136">
                  <a:moveTo>
                    <a:pt x="0" y="0"/>
                  </a:moveTo>
                  <a:cubicBezTo>
                    <a:pt x="5" y="26"/>
                    <a:pt x="11" y="53"/>
                    <a:pt x="48" y="72"/>
                  </a:cubicBezTo>
                  <a:cubicBezTo>
                    <a:pt x="85" y="91"/>
                    <a:pt x="125" y="101"/>
                    <a:pt x="224" y="112"/>
                  </a:cubicBezTo>
                  <a:cubicBezTo>
                    <a:pt x="323" y="123"/>
                    <a:pt x="481" y="129"/>
                    <a:pt x="640" y="136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31" name="Text Box 46"/>
            <p:cNvSpPr txBox="1">
              <a:spLocks noChangeArrowheads="1"/>
            </p:cNvSpPr>
            <p:nvPr/>
          </p:nvSpPr>
          <p:spPr bwMode="auto">
            <a:xfrm>
              <a:off x="1288" y="4225"/>
              <a:ext cx="25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/>
                <a:t>C</a:t>
              </a:r>
            </a:p>
          </p:txBody>
        </p:sp>
        <p:sp>
          <p:nvSpPr>
            <p:cNvPr id="89132" name="Freeform 47"/>
            <p:cNvSpPr>
              <a:spLocks/>
            </p:cNvSpPr>
            <p:nvPr/>
          </p:nvSpPr>
          <p:spPr bwMode="auto">
            <a:xfrm>
              <a:off x="618" y="3880"/>
              <a:ext cx="32" cy="136"/>
            </a:xfrm>
            <a:custGeom>
              <a:avLst/>
              <a:gdLst>
                <a:gd name="T0" fmla="*/ 0 w 32"/>
                <a:gd name="T1" fmla="*/ 0 h 136"/>
                <a:gd name="T2" fmla="*/ 32 w 32"/>
                <a:gd name="T3" fmla="*/ 136 h 136"/>
                <a:gd name="T4" fmla="*/ 0 60000 65536"/>
                <a:gd name="T5" fmla="*/ 0 60000 65536"/>
                <a:gd name="T6" fmla="*/ 0 w 32"/>
                <a:gd name="T7" fmla="*/ 0 h 136"/>
                <a:gd name="T8" fmla="*/ 32 w 32"/>
                <a:gd name="T9" fmla="*/ 136 h 1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2" h="136">
                  <a:moveTo>
                    <a:pt x="0" y="0"/>
                  </a:moveTo>
                  <a:cubicBezTo>
                    <a:pt x="12" y="56"/>
                    <a:pt x="24" y="113"/>
                    <a:pt x="32" y="136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33" name="Oval 48"/>
            <p:cNvSpPr>
              <a:spLocks noChangeArrowheads="1"/>
            </p:cNvSpPr>
            <p:nvPr/>
          </p:nvSpPr>
          <p:spPr bwMode="auto">
            <a:xfrm>
              <a:off x="538" y="3800"/>
              <a:ext cx="144" cy="120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34" name="Text Box 49"/>
            <p:cNvSpPr txBox="1">
              <a:spLocks noChangeArrowheads="1"/>
            </p:cNvSpPr>
            <p:nvPr/>
          </p:nvSpPr>
          <p:spPr bwMode="auto">
            <a:xfrm>
              <a:off x="0" y="3557"/>
              <a:ext cx="98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/>
                <a:t>1° pain afferent</a:t>
              </a:r>
            </a:p>
          </p:txBody>
        </p:sp>
        <p:grpSp>
          <p:nvGrpSpPr>
            <p:cNvPr id="89135" name="Group 50"/>
            <p:cNvGrpSpPr>
              <a:grpSpLocks/>
            </p:cNvGrpSpPr>
            <p:nvPr/>
          </p:nvGrpSpPr>
          <p:grpSpPr bwMode="auto">
            <a:xfrm>
              <a:off x="2791" y="4104"/>
              <a:ext cx="155" cy="168"/>
              <a:chOff x="469" y="3944"/>
              <a:chExt cx="155" cy="168"/>
            </a:xfrm>
          </p:grpSpPr>
          <p:sp>
            <p:nvSpPr>
              <p:cNvPr id="89136" name="Oval 51"/>
              <p:cNvSpPr>
                <a:spLocks noChangeArrowheads="1"/>
              </p:cNvSpPr>
              <p:nvPr/>
            </p:nvSpPr>
            <p:spPr bwMode="auto">
              <a:xfrm>
                <a:off x="536" y="3944"/>
                <a:ext cx="88" cy="96"/>
              </a:xfrm>
              <a:prstGeom prst="ellipse">
                <a:avLst/>
              </a:prstGeom>
              <a:solidFill>
                <a:srgbClr val="D007F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37" name="Freeform 52"/>
              <p:cNvSpPr>
                <a:spLocks/>
              </p:cNvSpPr>
              <p:nvPr/>
            </p:nvSpPr>
            <p:spPr bwMode="auto">
              <a:xfrm>
                <a:off x="469" y="4008"/>
                <a:ext cx="123" cy="104"/>
              </a:xfrm>
              <a:custGeom>
                <a:avLst/>
                <a:gdLst>
                  <a:gd name="T0" fmla="*/ 123 w 123"/>
                  <a:gd name="T1" fmla="*/ 0 h 104"/>
                  <a:gd name="T2" fmla="*/ 75 w 123"/>
                  <a:gd name="T3" fmla="*/ 56 h 104"/>
                  <a:gd name="T4" fmla="*/ 3 w 123"/>
                  <a:gd name="T5" fmla="*/ 56 h 104"/>
                  <a:gd name="T6" fmla="*/ 91 w 123"/>
                  <a:gd name="T7" fmla="*/ 56 h 104"/>
                  <a:gd name="T8" fmla="*/ 75 w 123"/>
                  <a:gd name="T9" fmla="*/ 104 h 10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104"/>
                  <a:gd name="T17" fmla="*/ 123 w 123"/>
                  <a:gd name="T18" fmla="*/ 104 h 10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104">
                    <a:moveTo>
                      <a:pt x="123" y="0"/>
                    </a:moveTo>
                    <a:cubicBezTo>
                      <a:pt x="109" y="23"/>
                      <a:pt x="95" y="47"/>
                      <a:pt x="75" y="56"/>
                    </a:cubicBezTo>
                    <a:cubicBezTo>
                      <a:pt x="55" y="65"/>
                      <a:pt x="0" y="56"/>
                      <a:pt x="3" y="56"/>
                    </a:cubicBezTo>
                    <a:cubicBezTo>
                      <a:pt x="6" y="56"/>
                      <a:pt x="79" y="48"/>
                      <a:pt x="91" y="56"/>
                    </a:cubicBezTo>
                    <a:cubicBezTo>
                      <a:pt x="103" y="64"/>
                      <a:pt x="89" y="84"/>
                      <a:pt x="75" y="104"/>
                    </a:cubicBezTo>
                  </a:path>
                </a:pathLst>
              </a:custGeom>
              <a:solidFill>
                <a:srgbClr val="D007F0"/>
              </a:solidFill>
              <a:ln w="38100">
                <a:solidFill>
                  <a:srgbClr val="D007F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89138" name="Text Box 53"/>
            <p:cNvSpPr txBox="1">
              <a:spLocks noChangeArrowheads="1"/>
            </p:cNvSpPr>
            <p:nvPr/>
          </p:nvSpPr>
          <p:spPr bwMode="auto">
            <a:xfrm>
              <a:off x="2904" y="4143"/>
              <a:ext cx="901" cy="3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>
                  <a:solidFill>
                    <a:srgbClr val="D007F0"/>
                  </a:solidFill>
                </a:rPr>
                <a:t>enkephalinergic</a:t>
              </a:r>
            </a:p>
            <a:p>
              <a:r>
                <a:rPr lang="en-US" sz="1400">
                  <a:solidFill>
                    <a:srgbClr val="D007F0"/>
                  </a:solidFill>
                </a:rPr>
                <a:t>interneuron</a:t>
              </a:r>
            </a:p>
          </p:txBody>
        </p:sp>
        <p:sp>
          <p:nvSpPr>
            <p:cNvPr id="89139" name="Text Box 54"/>
            <p:cNvSpPr txBox="1">
              <a:spLocks noChangeArrowheads="1"/>
            </p:cNvSpPr>
            <p:nvPr/>
          </p:nvSpPr>
          <p:spPr bwMode="auto">
            <a:xfrm>
              <a:off x="1192" y="4102"/>
              <a:ext cx="27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 b="1"/>
                <a:t>(+)</a:t>
              </a:r>
            </a:p>
          </p:txBody>
        </p:sp>
        <p:sp>
          <p:nvSpPr>
            <p:cNvPr id="89140" name="Text Box 55"/>
            <p:cNvSpPr txBox="1">
              <a:spLocks noChangeArrowheads="1"/>
            </p:cNvSpPr>
            <p:nvPr/>
          </p:nvSpPr>
          <p:spPr bwMode="auto">
            <a:xfrm>
              <a:off x="696" y="3847"/>
              <a:ext cx="464" cy="32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 b="1">
                  <a:solidFill>
                    <a:schemeClr val="bg1"/>
                  </a:solidFill>
                </a:rPr>
                <a:t>GLU</a:t>
              </a:r>
            </a:p>
            <a:p>
              <a:r>
                <a:rPr lang="en-US" sz="1400" b="1">
                  <a:solidFill>
                    <a:schemeClr val="bg1"/>
                  </a:solidFill>
                </a:rPr>
                <a:t>Sub. P</a:t>
              </a:r>
            </a:p>
          </p:txBody>
        </p:sp>
        <p:sp>
          <p:nvSpPr>
            <p:cNvPr id="89141" name="Oval 57"/>
            <p:cNvSpPr>
              <a:spLocks noChangeArrowheads="1"/>
            </p:cNvSpPr>
            <p:nvPr/>
          </p:nvSpPr>
          <p:spPr bwMode="auto">
            <a:xfrm>
              <a:off x="1800" y="4200"/>
              <a:ext cx="48" cy="19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42" name="Line 58"/>
            <p:cNvSpPr>
              <a:spLocks noChangeShapeType="1"/>
            </p:cNvSpPr>
            <p:nvPr/>
          </p:nvSpPr>
          <p:spPr bwMode="auto">
            <a:xfrm>
              <a:off x="1840" y="4368"/>
              <a:ext cx="328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43" name="Text Box 59"/>
            <p:cNvSpPr txBox="1">
              <a:spLocks noChangeArrowheads="1"/>
            </p:cNvSpPr>
            <p:nvPr/>
          </p:nvSpPr>
          <p:spPr bwMode="auto">
            <a:xfrm>
              <a:off x="2086" y="4633"/>
              <a:ext cx="1368" cy="19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400"/>
                <a:t>2° ALS projection neuron</a:t>
              </a:r>
            </a:p>
          </p:txBody>
        </p:sp>
        <p:sp>
          <p:nvSpPr>
            <p:cNvPr id="89144" name="Text Box 23"/>
            <p:cNvSpPr txBox="1">
              <a:spLocks noChangeArrowheads="1"/>
            </p:cNvSpPr>
            <p:nvPr/>
          </p:nvSpPr>
          <p:spPr bwMode="auto">
            <a:xfrm>
              <a:off x="1278" y="1833"/>
              <a:ext cx="32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2000" b="1">
                  <a:solidFill>
                    <a:srgbClr val="FF6505"/>
                  </a:solidFill>
                </a:rPr>
                <a:t>LC</a:t>
              </a:r>
            </a:p>
          </p:txBody>
        </p:sp>
        <p:sp>
          <p:nvSpPr>
            <p:cNvPr id="89145" name="Text Box 57"/>
            <p:cNvSpPr txBox="1">
              <a:spLocks noChangeArrowheads="1"/>
            </p:cNvSpPr>
            <p:nvPr/>
          </p:nvSpPr>
          <p:spPr bwMode="auto">
            <a:xfrm>
              <a:off x="2252" y="1489"/>
              <a:ext cx="39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800" dirty="0">
                  <a:latin typeface="ヒラギノ角ゴ Pro W3" charset="0"/>
                </a:rPr>
                <a:t>PAG</a:t>
              </a:r>
              <a:endParaRPr lang="en-US" sz="1800" dirty="0"/>
            </a:p>
          </p:txBody>
        </p:sp>
        <p:sp>
          <p:nvSpPr>
            <p:cNvPr id="89146" name="Oval 17"/>
            <p:cNvSpPr>
              <a:spLocks noChangeArrowheads="1"/>
            </p:cNvSpPr>
            <p:nvPr/>
          </p:nvSpPr>
          <p:spPr bwMode="auto">
            <a:xfrm>
              <a:off x="1568" y="2000"/>
              <a:ext cx="80" cy="80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47" name="Text Box 23"/>
            <p:cNvSpPr txBox="1">
              <a:spLocks noChangeArrowheads="1"/>
            </p:cNvSpPr>
            <p:nvPr/>
          </p:nvSpPr>
          <p:spPr bwMode="auto">
            <a:xfrm>
              <a:off x="1278" y="1833"/>
              <a:ext cx="329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2000" b="1" dirty="0">
                  <a:solidFill>
                    <a:srgbClr val="3366FF"/>
                  </a:solidFill>
                </a:rPr>
                <a:t>LC</a:t>
              </a:r>
            </a:p>
          </p:txBody>
        </p:sp>
        <p:sp>
          <p:nvSpPr>
            <p:cNvPr id="89148" name="Text Box 31"/>
            <p:cNvSpPr txBox="1">
              <a:spLocks noChangeArrowheads="1"/>
            </p:cNvSpPr>
            <p:nvPr/>
          </p:nvSpPr>
          <p:spPr bwMode="auto">
            <a:xfrm>
              <a:off x="1536" y="1785"/>
              <a:ext cx="22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rgbClr val="FF0000"/>
                  </a:solidFill>
                </a:rPr>
                <a:t>+</a:t>
              </a:r>
            </a:p>
          </p:txBody>
        </p:sp>
        <p:sp>
          <p:nvSpPr>
            <p:cNvPr id="89149" name="Freeform 33"/>
            <p:cNvSpPr>
              <a:spLocks/>
            </p:cNvSpPr>
            <p:nvPr/>
          </p:nvSpPr>
          <p:spPr bwMode="auto">
            <a:xfrm>
              <a:off x="1640" y="2000"/>
              <a:ext cx="45" cy="96"/>
            </a:xfrm>
            <a:custGeom>
              <a:avLst/>
              <a:gdLst>
                <a:gd name="T0" fmla="*/ 32 w 45"/>
                <a:gd name="T1" fmla="*/ 0 h 96"/>
                <a:gd name="T2" fmla="*/ 40 w 45"/>
                <a:gd name="T3" fmla="*/ 72 h 96"/>
                <a:gd name="T4" fmla="*/ 0 w 45"/>
                <a:gd name="T5" fmla="*/ 96 h 96"/>
                <a:gd name="T6" fmla="*/ 0 60000 65536"/>
                <a:gd name="T7" fmla="*/ 0 60000 65536"/>
                <a:gd name="T8" fmla="*/ 0 60000 65536"/>
                <a:gd name="T9" fmla="*/ 0 w 45"/>
                <a:gd name="T10" fmla="*/ 0 h 96"/>
                <a:gd name="T11" fmla="*/ 45 w 45"/>
                <a:gd name="T12" fmla="*/ 96 h 9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5" h="96">
                  <a:moveTo>
                    <a:pt x="32" y="0"/>
                  </a:moveTo>
                  <a:cubicBezTo>
                    <a:pt x="38" y="28"/>
                    <a:pt x="45" y="56"/>
                    <a:pt x="40" y="72"/>
                  </a:cubicBezTo>
                  <a:cubicBezTo>
                    <a:pt x="35" y="88"/>
                    <a:pt x="17" y="92"/>
                    <a:pt x="0" y="96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150" name="Freeform 36"/>
            <p:cNvSpPr>
              <a:spLocks/>
            </p:cNvSpPr>
            <p:nvPr/>
          </p:nvSpPr>
          <p:spPr bwMode="auto">
            <a:xfrm>
              <a:off x="1680" y="1864"/>
              <a:ext cx="200" cy="201"/>
            </a:xfrm>
            <a:custGeom>
              <a:avLst/>
              <a:gdLst>
                <a:gd name="T0" fmla="*/ 136 w 136"/>
                <a:gd name="T1" fmla="*/ 0 h 177"/>
                <a:gd name="T2" fmla="*/ 48 w 136"/>
                <a:gd name="T3" fmla="*/ 152 h 177"/>
                <a:gd name="T4" fmla="*/ 0 w 136"/>
                <a:gd name="T5" fmla="*/ 152 h 177"/>
                <a:gd name="T6" fmla="*/ 0 60000 65536"/>
                <a:gd name="T7" fmla="*/ 0 60000 65536"/>
                <a:gd name="T8" fmla="*/ 0 60000 65536"/>
                <a:gd name="T9" fmla="*/ 0 w 136"/>
                <a:gd name="T10" fmla="*/ 0 h 177"/>
                <a:gd name="T11" fmla="*/ 136 w 136"/>
                <a:gd name="T12" fmla="*/ 177 h 17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6" h="177">
                  <a:moveTo>
                    <a:pt x="136" y="0"/>
                  </a:moveTo>
                  <a:cubicBezTo>
                    <a:pt x="103" y="63"/>
                    <a:pt x="71" y="127"/>
                    <a:pt x="48" y="152"/>
                  </a:cubicBezTo>
                  <a:cubicBezTo>
                    <a:pt x="25" y="177"/>
                    <a:pt x="8" y="152"/>
                    <a:pt x="0" y="152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89151" name="Text Box 65"/>
          <p:cNvSpPr txBox="1">
            <a:spLocks noChangeArrowheads="1"/>
          </p:cNvSpPr>
          <p:nvPr/>
        </p:nvSpPr>
        <p:spPr bwMode="auto">
          <a:xfrm>
            <a:off x="784225" y="1441450"/>
            <a:ext cx="578876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Char char="•"/>
            </a:pPr>
            <a:r>
              <a:rPr lang="en-US" sz="2000" dirty="0"/>
              <a:t> centrally activates descending analgesic system </a:t>
            </a:r>
          </a:p>
          <a:p>
            <a:r>
              <a:rPr lang="en-US" sz="2000" dirty="0"/>
              <a:t>   in fight-or-flight response</a:t>
            </a:r>
          </a:p>
        </p:txBody>
      </p:sp>
      <p:sp>
        <p:nvSpPr>
          <p:cNvPr id="89152" name="Text Box 56"/>
          <p:cNvSpPr txBox="1">
            <a:spLocks noChangeArrowheads="1"/>
          </p:cNvSpPr>
          <p:nvPr/>
        </p:nvSpPr>
        <p:spPr bwMode="auto">
          <a:xfrm>
            <a:off x="784225" y="1136650"/>
            <a:ext cx="330090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Tx/>
              <a:buChar char="•"/>
            </a:pPr>
            <a:r>
              <a:rPr lang="en-US" sz="2000" dirty="0"/>
              <a:t> amygdala projects to PAG</a:t>
            </a:r>
          </a:p>
          <a:p>
            <a:endParaRPr lang="en-US" sz="2000" dirty="0"/>
          </a:p>
        </p:txBody>
      </p:sp>
      <p:sp>
        <p:nvSpPr>
          <p:cNvPr id="89154" name="Oval 61"/>
          <p:cNvSpPr>
            <a:spLocks noChangeArrowheads="1"/>
          </p:cNvSpPr>
          <p:nvPr/>
        </p:nvSpPr>
        <p:spPr bwMode="auto">
          <a:xfrm>
            <a:off x="2955020" y="2916920"/>
            <a:ext cx="127000" cy="1397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155" name="Freeform 62"/>
          <p:cNvSpPr>
            <a:spLocks/>
          </p:cNvSpPr>
          <p:nvPr/>
        </p:nvSpPr>
        <p:spPr bwMode="auto">
          <a:xfrm>
            <a:off x="2946400" y="2770188"/>
            <a:ext cx="179388" cy="201612"/>
          </a:xfrm>
          <a:custGeom>
            <a:avLst/>
            <a:gdLst>
              <a:gd name="T0" fmla="*/ 0 w 113"/>
              <a:gd name="T1" fmla="*/ 39 h 127"/>
              <a:gd name="T2" fmla="*/ 96 w 113"/>
              <a:gd name="T3" fmla="*/ 15 h 127"/>
              <a:gd name="T4" fmla="*/ 104 w 113"/>
              <a:gd name="T5" fmla="*/ 127 h 127"/>
              <a:gd name="T6" fmla="*/ 0 60000 65536"/>
              <a:gd name="T7" fmla="*/ 0 60000 65536"/>
              <a:gd name="T8" fmla="*/ 0 60000 65536"/>
              <a:gd name="T9" fmla="*/ 0 w 113"/>
              <a:gd name="T10" fmla="*/ 0 h 127"/>
              <a:gd name="T11" fmla="*/ 113 w 113"/>
              <a:gd name="T12" fmla="*/ 127 h 12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13" h="127">
                <a:moveTo>
                  <a:pt x="0" y="39"/>
                </a:moveTo>
                <a:cubicBezTo>
                  <a:pt x="39" y="19"/>
                  <a:pt x="79" y="0"/>
                  <a:pt x="96" y="15"/>
                </a:cubicBezTo>
                <a:cubicBezTo>
                  <a:pt x="113" y="30"/>
                  <a:pt x="108" y="78"/>
                  <a:pt x="104" y="127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9156" name="Text Box 64"/>
          <p:cNvSpPr txBox="1">
            <a:spLocks noChangeArrowheads="1"/>
          </p:cNvSpPr>
          <p:nvPr/>
        </p:nvSpPr>
        <p:spPr bwMode="auto">
          <a:xfrm>
            <a:off x="593725" y="2625725"/>
            <a:ext cx="1074738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amygdala</a:t>
            </a:r>
          </a:p>
        </p:txBody>
      </p:sp>
      <p:sp>
        <p:nvSpPr>
          <p:cNvPr id="89157" name="Freeform 66"/>
          <p:cNvSpPr>
            <a:spLocks/>
          </p:cNvSpPr>
          <p:nvPr/>
        </p:nvSpPr>
        <p:spPr bwMode="auto">
          <a:xfrm>
            <a:off x="1651000" y="2444750"/>
            <a:ext cx="1492250" cy="336550"/>
          </a:xfrm>
          <a:custGeom>
            <a:avLst/>
            <a:gdLst>
              <a:gd name="T0" fmla="*/ 0 w 940"/>
              <a:gd name="T1" fmla="*/ 108 h 212"/>
              <a:gd name="T2" fmla="*/ 144 w 940"/>
              <a:gd name="T3" fmla="*/ 28 h 212"/>
              <a:gd name="T4" fmla="*/ 576 w 940"/>
              <a:gd name="T5" fmla="*/ 4 h 212"/>
              <a:gd name="T6" fmla="*/ 864 w 940"/>
              <a:gd name="T7" fmla="*/ 52 h 212"/>
              <a:gd name="T8" fmla="*/ 936 w 940"/>
              <a:gd name="T9" fmla="*/ 140 h 212"/>
              <a:gd name="T10" fmla="*/ 888 w 940"/>
              <a:gd name="T11" fmla="*/ 212 h 2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40"/>
              <a:gd name="T19" fmla="*/ 0 h 212"/>
              <a:gd name="T20" fmla="*/ 940 w 940"/>
              <a:gd name="T21" fmla="*/ 212 h 212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40" h="212">
                <a:moveTo>
                  <a:pt x="0" y="108"/>
                </a:moveTo>
                <a:cubicBezTo>
                  <a:pt x="24" y="76"/>
                  <a:pt x="48" y="45"/>
                  <a:pt x="144" y="28"/>
                </a:cubicBezTo>
                <a:cubicBezTo>
                  <a:pt x="240" y="11"/>
                  <a:pt x="456" y="0"/>
                  <a:pt x="576" y="4"/>
                </a:cubicBezTo>
                <a:cubicBezTo>
                  <a:pt x="696" y="8"/>
                  <a:pt x="804" y="29"/>
                  <a:pt x="864" y="52"/>
                </a:cubicBezTo>
                <a:cubicBezTo>
                  <a:pt x="924" y="75"/>
                  <a:pt x="932" y="113"/>
                  <a:pt x="936" y="140"/>
                </a:cubicBezTo>
                <a:cubicBezTo>
                  <a:pt x="940" y="167"/>
                  <a:pt x="914" y="189"/>
                  <a:pt x="888" y="212"/>
                </a:cubicBezTo>
              </a:path>
            </a:pathLst>
          </a:custGeom>
          <a:noFill/>
          <a:ln w="28575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9158" name="Text Box 70"/>
          <p:cNvSpPr txBox="1">
            <a:spLocks noChangeArrowheads="1"/>
          </p:cNvSpPr>
          <p:nvPr/>
        </p:nvSpPr>
        <p:spPr bwMode="auto">
          <a:xfrm>
            <a:off x="3082925" y="2613025"/>
            <a:ext cx="3619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+</a:t>
            </a:r>
          </a:p>
        </p:txBody>
      </p:sp>
      <p:sp>
        <p:nvSpPr>
          <p:cNvPr id="89159" name="Text Box 71"/>
          <p:cNvSpPr txBox="1">
            <a:spLocks noChangeArrowheads="1"/>
          </p:cNvSpPr>
          <p:nvPr/>
        </p:nvSpPr>
        <p:spPr bwMode="auto">
          <a:xfrm>
            <a:off x="321209" y="238125"/>
            <a:ext cx="6358081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1" dirty="0"/>
              <a:t>Limbic inputs can up-regulate descending</a:t>
            </a:r>
          </a:p>
          <a:p>
            <a:r>
              <a:rPr lang="en-US" b="1" dirty="0"/>
              <a:t>analgesic systems</a:t>
            </a:r>
          </a:p>
        </p:txBody>
      </p:sp>
      <p:sp>
        <p:nvSpPr>
          <p:cNvPr id="71" name="Text Box 64"/>
          <p:cNvSpPr txBox="1">
            <a:spLocks noChangeArrowheads="1"/>
          </p:cNvSpPr>
          <p:nvPr/>
        </p:nvSpPr>
        <p:spPr bwMode="auto">
          <a:xfrm>
            <a:off x="258495" y="3322427"/>
            <a:ext cx="538228" cy="33855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fear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 flipV="1">
            <a:off x="641009" y="3050362"/>
            <a:ext cx="424970" cy="27206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" name="TextBox 1"/>
          <p:cNvSpPr txBox="1"/>
          <p:nvPr/>
        </p:nvSpPr>
        <p:spPr>
          <a:xfrm>
            <a:off x="528543" y="8559224"/>
            <a:ext cx="671165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**Frontal cortical projections to PAG regulate placebo and </a:t>
            </a:r>
          </a:p>
          <a:p>
            <a:r>
              <a:rPr lang="en-US" sz="1600" b="1" dirty="0" err="1"/>
              <a:t>nocebo</a:t>
            </a:r>
            <a:r>
              <a:rPr lang="en-US" sz="1600" b="1" dirty="0"/>
              <a:t> effects that determine descending system function </a:t>
            </a:r>
          </a:p>
        </p:txBody>
      </p:sp>
      <p:sp>
        <p:nvSpPr>
          <p:cNvPr id="72" name="Freeform 66"/>
          <p:cNvSpPr>
            <a:spLocks/>
          </p:cNvSpPr>
          <p:nvPr/>
        </p:nvSpPr>
        <p:spPr bwMode="auto">
          <a:xfrm rot="20101843" flipH="1">
            <a:off x="3381512" y="2251910"/>
            <a:ext cx="1492250" cy="336550"/>
          </a:xfrm>
          <a:custGeom>
            <a:avLst/>
            <a:gdLst>
              <a:gd name="T0" fmla="*/ 0 w 940"/>
              <a:gd name="T1" fmla="*/ 108 h 212"/>
              <a:gd name="T2" fmla="*/ 144 w 940"/>
              <a:gd name="T3" fmla="*/ 28 h 212"/>
              <a:gd name="T4" fmla="*/ 576 w 940"/>
              <a:gd name="T5" fmla="*/ 4 h 212"/>
              <a:gd name="T6" fmla="*/ 864 w 940"/>
              <a:gd name="T7" fmla="*/ 52 h 212"/>
              <a:gd name="T8" fmla="*/ 936 w 940"/>
              <a:gd name="T9" fmla="*/ 140 h 212"/>
              <a:gd name="T10" fmla="*/ 888 w 940"/>
              <a:gd name="T11" fmla="*/ 212 h 2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40"/>
              <a:gd name="T19" fmla="*/ 0 h 212"/>
              <a:gd name="T20" fmla="*/ 940 w 940"/>
              <a:gd name="T21" fmla="*/ 212 h 212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40" h="212">
                <a:moveTo>
                  <a:pt x="0" y="108"/>
                </a:moveTo>
                <a:cubicBezTo>
                  <a:pt x="24" y="76"/>
                  <a:pt x="48" y="45"/>
                  <a:pt x="144" y="28"/>
                </a:cubicBezTo>
                <a:cubicBezTo>
                  <a:pt x="240" y="11"/>
                  <a:pt x="456" y="0"/>
                  <a:pt x="576" y="4"/>
                </a:cubicBezTo>
                <a:cubicBezTo>
                  <a:pt x="696" y="8"/>
                  <a:pt x="804" y="29"/>
                  <a:pt x="864" y="52"/>
                </a:cubicBezTo>
                <a:cubicBezTo>
                  <a:pt x="924" y="75"/>
                  <a:pt x="932" y="113"/>
                  <a:pt x="936" y="140"/>
                </a:cubicBezTo>
                <a:cubicBezTo>
                  <a:pt x="940" y="167"/>
                  <a:pt x="914" y="189"/>
                  <a:pt x="888" y="212"/>
                </a:cubicBezTo>
              </a:path>
            </a:pathLst>
          </a:custGeom>
          <a:noFill/>
          <a:ln w="28575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Text Box 64"/>
          <p:cNvSpPr txBox="1">
            <a:spLocks noChangeArrowheads="1"/>
          </p:cNvSpPr>
          <p:nvPr/>
        </p:nvSpPr>
        <p:spPr bwMode="auto">
          <a:xfrm>
            <a:off x="4629756" y="1927377"/>
            <a:ext cx="1423777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Frontal cx</a:t>
            </a:r>
            <a:r>
              <a:rPr lang="en-US" sz="2000" dirty="0"/>
              <a:t>**</a:t>
            </a:r>
          </a:p>
        </p:txBody>
      </p:sp>
      <p:sp>
        <p:nvSpPr>
          <p:cNvPr id="74" name="Freeform 62"/>
          <p:cNvSpPr>
            <a:spLocks/>
          </p:cNvSpPr>
          <p:nvPr/>
        </p:nvSpPr>
        <p:spPr bwMode="auto">
          <a:xfrm flipH="1">
            <a:off x="3567302" y="2799290"/>
            <a:ext cx="179388" cy="201612"/>
          </a:xfrm>
          <a:custGeom>
            <a:avLst/>
            <a:gdLst>
              <a:gd name="T0" fmla="*/ 0 w 113"/>
              <a:gd name="T1" fmla="*/ 39 h 127"/>
              <a:gd name="T2" fmla="*/ 96 w 113"/>
              <a:gd name="T3" fmla="*/ 15 h 127"/>
              <a:gd name="T4" fmla="*/ 104 w 113"/>
              <a:gd name="T5" fmla="*/ 127 h 127"/>
              <a:gd name="T6" fmla="*/ 0 60000 65536"/>
              <a:gd name="T7" fmla="*/ 0 60000 65536"/>
              <a:gd name="T8" fmla="*/ 0 60000 65536"/>
              <a:gd name="T9" fmla="*/ 0 w 113"/>
              <a:gd name="T10" fmla="*/ 0 h 127"/>
              <a:gd name="T11" fmla="*/ 113 w 113"/>
              <a:gd name="T12" fmla="*/ 127 h 12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13" h="127">
                <a:moveTo>
                  <a:pt x="0" y="39"/>
                </a:moveTo>
                <a:cubicBezTo>
                  <a:pt x="39" y="19"/>
                  <a:pt x="79" y="0"/>
                  <a:pt x="96" y="15"/>
                </a:cubicBezTo>
                <a:cubicBezTo>
                  <a:pt x="113" y="30"/>
                  <a:pt x="108" y="78"/>
                  <a:pt x="104" y="127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7" name="Text Box 10"/>
          <p:cNvSpPr txBox="1">
            <a:spLocks noChangeArrowheads="1"/>
          </p:cNvSpPr>
          <p:nvPr/>
        </p:nvSpPr>
        <p:spPr bwMode="auto">
          <a:xfrm>
            <a:off x="343485" y="3323620"/>
            <a:ext cx="6314549" cy="227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 dirty="0"/>
              <a:t>Dorsal (medullary) raphe nuclei</a:t>
            </a:r>
            <a:r>
              <a:rPr lang="en-US" dirty="0"/>
              <a:t> </a:t>
            </a:r>
          </a:p>
          <a:p>
            <a:pPr>
              <a:buFontTx/>
              <a:buChar char="•"/>
            </a:pPr>
            <a:r>
              <a:rPr lang="en-US" sz="2000" dirty="0"/>
              <a:t> bilaterally symmetric nuclei bracket midline</a:t>
            </a:r>
          </a:p>
          <a:p>
            <a:pPr>
              <a:buFontTx/>
              <a:buChar char="•"/>
            </a:pPr>
            <a:r>
              <a:rPr lang="en-US" sz="2000" dirty="0"/>
              <a:t> obscured by medial </a:t>
            </a:r>
            <a:r>
              <a:rPr lang="en-US" sz="2000" dirty="0" err="1"/>
              <a:t>lemniscus</a:t>
            </a:r>
            <a:endParaRPr lang="en-US" sz="2000" dirty="0"/>
          </a:p>
          <a:p>
            <a:pPr>
              <a:buFontTx/>
              <a:buChar char="•"/>
            </a:pPr>
            <a:r>
              <a:rPr lang="en-US" sz="2000" dirty="0"/>
              <a:t> </a:t>
            </a:r>
            <a:r>
              <a:rPr lang="en-US" sz="2000" b="1" dirty="0"/>
              <a:t>projections descend as serotonergic </a:t>
            </a:r>
            <a:r>
              <a:rPr lang="en-US" sz="2000" b="1" dirty="0" err="1"/>
              <a:t>raphespinal</a:t>
            </a:r>
            <a:r>
              <a:rPr lang="en-US" sz="2000" b="1" dirty="0"/>
              <a:t> </a:t>
            </a:r>
          </a:p>
          <a:p>
            <a:r>
              <a:rPr lang="en-US" sz="2000" b="1" dirty="0"/>
              <a:t>  fibers</a:t>
            </a:r>
          </a:p>
          <a:p>
            <a:endParaRPr lang="en-US" sz="2000" dirty="0"/>
          </a:p>
          <a:p>
            <a:endParaRPr lang="en-US" sz="1800" dirty="0"/>
          </a:p>
        </p:txBody>
      </p:sp>
      <p:pic>
        <p:nvPicPr>
          <p:cNvPr id="30728" name="Picture 11" descr="coeruleus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016" y="1035345"/>
            <a:ext cx="4368800" cy="2220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423356" y="4922788"/>
            <a:ext cx="6064284" cy="4200700"/>
            <a:chOff x="11113" y="4071938"/>
            <a:chExt cx="6821487" cy="4758609"/>
          </a:xfrm>
        </p:grpSpPr>
        <p:pic>
          <p:nvPicPr>
            <p:cNvPr id="62467" name="HAIN005-011b" descr="HAIN005-011b">
              <a:hlinkClick r:id="" action="ppaction://media"/>
            </p:cNvPr>
            <p:cNvPicPr>
              <a:picLocks noRot="1" noChangeAspect="1" noChangeArrowheads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link="rId1"/>
                </p:ext>
              </p:ext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13" y="4071938"/>
              <a:ext cx="6821487" cy="4356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723" name="Text Box 5"/>
            <p:cNvSpPr txBox="1">
              <a:spLocks noChangeArrowheads="1"/>
            </p:cNvSpPr>
            <p:nvPr/>
          </p:nvSpPr>
          <p:spPr bwMode="auto">
            <a:xfrm>
              <a:off x="2813070" y="4278465"/>
              <a:ext cx="919859" cy="5229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dirty="0"/>
                <a:t>4</a:t>
              </a:r>
              <a:r>
                <a:rPr lang="en-US" baseline="30000" dirty="0"/>
                <a:t>th</a:t>
              </a:r>
              <a:r>
                <a:rPr lang="en-US" dirty="0"/>
                <a:t> V</a:t>
              </a:r>
            </a:p>
          </p:txBody>
        </p:sp>
        <p:sp>
          <p:nvSpPr>
            <p:cNvPr id="30724" name="Freeform 6"/>
            <p:cNvSpPr>
              <a:spLocks/>
            </p:cNvSpPr>
            <p:nvPr/>
          </p:nvSpPr>
          <p:spPr bwMode="auto">
            <a:xfrm>
              <a:off x="3181350" y="6794500"/>
              <a:ext cx="311150" cy="793750"/>
            </a:xfrm>
            <a:custGeom>
              <a:avLst/>
              <a:gdLst>
                <a:gd name="T0" fmla="*/ 108 w 196"/>
                <a:gd name="T1" fmla="*/ 0 h 500"/>
                <a:gd name="T2" fmla="*/ 172 w 196"/>
                <a:gd name="T3" fmla="*/ 48 h 500"/>
                <a:gd name="T4" fmla="*/ 180 w 196"/>
                <a:gd name="T5" fmla="*/ 160 h 500"/>
                <a:gd name="T6" fmla="*/ 172 w 196"/>
                <a:gd name="T7" fmla="*/ 344 h 500"/>
                <a:gd name="T8" fmla="*/ 188 w 196"/>
                <a:gd name="T9" fmla="*/ 448 h 500"/>
                <a:gd name="T10" fmla="*/ 124 w 196"/>
                <a:gd name="T11" fmla="*/ 496 h 500"/>
                <a:gd name="T12" fmla="*/ 20 w 196"/>
                <a:gd name="T13" fmla="*/ 472 h 500"/>
                <a:gd name="T14" fmla="*/ 4 w 196"/>
                <a:gd name="T15" fmla="*/ 400 h 500"/>
                <a:gd name="T16" fmla="*/ 20 w 196"/>
                <a:gd name="T17" fmla="*/ 256 h 500"/>
                <a:gd name="T18" fmla="*/ 28 w 196"/>
                <a:gd name="T19" fmla="*/ 96 h 500"/>
                <a:gd name="T20" fmla="*/ 20 w 196"/>
                <a:gd name="T21" fmla="*/ 40 h 500"/>
                <a:gd name="T22" fmla="*/ 108 w 196"/>
                <a:gd name="T23" fmla="*/ 0 h 50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96"/>
                <a:gd name="T37" fmla="*/ 0 h 500"/>
                <a:gd name="T38" fmla="*/ 196 w 196"/>
                <a:gd name="T39" fmla="*/ 500 h 500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96" h="500">
                  <a:moveTo>
                    <a:pt x="108" y="0"/>
                  </a:moveTo>
                  <a:cubicBezTo>
                    <a:pt x="127" y="0"/>
                    <a:pt x="160" y="21"/>
                    <a:pt x="172" y="48"/>
                  </a:cubicBezTo>
                  <a:cubicBezTo>
                    <a:pt x="184" y="75"/>
                    <a:pt x="180" y="111"/>
                    <a:pt x="180" y="160"/>
                  </a:cubicBezTo>
                  <a:cubicBezTo>
                    <a:pt x="180" y="209"/>
                    <a:pt x="171" y="296"/>
                    <a:pt x="172" y="344"/>
                  </a:cubicBezTo>
                  <a:cubicBezTo>
                    <a:pt x="173" y="392"/>
                    <a:pt x="196" y="423"/>
                    <a:pt x="188" y="448"/>
                  </a:cubicBezTo>
                  <a:cubicBezTo>
                    <a:pt x="180" y="473"/>
                    <a:pt x="152" y="492"/>
                    <a:pt x="124" y="496"/>
                  </a:cubicBezTo>
                  <a:cubicBezTo>
                    <a:pt x="96" y="500"/>
                    <a:pt x="40" y="488"/>
                    <a:pt x="20" y="472"/>
                  </a:cubicBezTo>
                  <a:cubicBezTo>
                    <a:pt x="0" y="456"/>
                    <a:pt x="4" y="436"/>
                    <a:pt x="4" y="400"/>
                  </a:cubicBezTo>
                  <a:cubicBezTo>
                    <a:pt x="4" y="364"/>
                    <a:pt x="16" y="307"/>
                    <a:pt x="20" y="256"/>
                  </a:cubicBezTo>
                  <a:cubicBezTo>
                    <a:pt x="24" y="205"/>
                    <a:pt x="28" y="132"/>
                    <a:pt x="28" y="96"/>
                  </a:cubicBezTo>
                  <a:cubicBezTo>
                    <a:pt x="28" y="60"/>
                    <a:pt x="7" y="56"/>
                    <a:pt x="20" y="40"/>
                  </a:cubicBezTo>
                  <a:cubicBezTo>
                    <a:pt x="33" y="24"/>
                    <a:pt x="90" y="8"/>
                    <a:pt x="108" y="0"/>
                  </a:cubicBezTo>
                  <a:close/>
                </a:path>
              </a:pathLst>
            </a:custGeom>
            <a:noFill/>
            <a:ln w="38100">
              <a:solidFill>
                <a:srgbClr val="FF650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25" name="Freeform 7"/>
            <p:cNvSpPr>
              <a:spLocks/>
            </p:cNvSpPr>
            <p:nvPr/>
          </p:nvSpPr>
          <p:spPr bwMode="auto">
            <a:xfrm>
              <a:off x="3302000" y="6807200"/>
              <a:ext cx="25400" cy="749300"/>
            </a:xfrm>
            <a:custGeom>
              <a:avLst/>
              <a:gdLst>
                <a:gd name="T0" fmla="*/ 8 w 16"/>
                <a:gd name="T1" fmla="*/ 0 h 472"/>
                <a:gd name="T2" fmla="*/ 16 w 16"/>
                <a:gd name="T3" fmla="*/ 160 h 472"/>
                <a:gd name="T4" fmla="*/ 8 w 16"/>
                <a:gd name="T5" fmla="*/ 320 h 472"/>
                <a:gd name="T6" fmla="*/ 0 w 16"/>
                <a:gd name="T7" fmla="*/ 472 h 47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6"/>
                <a:gd name="T13" fmla="*/ 0 h 472"/>
                <a:gd name="T14" fmla="*/ 16 w 16"/>
                <a:gd name="T15" fmla="*/ 472 h 47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6" h="472">
                  <a:moveTo>
                    <a:pt x="8" y="0"/>
                  </a:moveTo>
                  <a:cubicBezTo>
                    <a:pt x="12" y="53"/>
                    <a:pt x="16" y="107"/>
                    <a:pt x="16" y="160"/>
                  </a:cubicBezTo>
                  <a:cubicBezTo>
                    <a:pt x="16" y="213"/>
                    <a:pt x="11" y="268"/>
                    <a:pt x="8" y="320"/>
                  </a:cubicBezTo>
                  <a:cubicBezTo>
                    <a:pt x="5" y="372"/>
                    <a:pt x="2" y="422"/>
                    <a:pt x="0" y="472"/>
                  </a:cubicBezTo>
                </a:path>
              </a:pathLst>
            </a:custGeom>
            <a:noFill/>
            <a:ln w="38100">
              <a:solidFill>
                <a:srgbClr val="FF650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26" name="Freeform 9"/>
            <p:cNvSpPr>
              <a:spLocks/>
            </p:cNvSpPr>
            <p:nvPr/>
          </p:nvSpPr>
          <p:spPr bwMode="auto">
            <a:xfrm>
              <a:off x="3316288" y="6069013"/>
              <a:ext cx="465137" cy="1565275"/>
            </a:xfrm>
            <a:custGeom>
              <a:avLst/>
              <a:gdLst>
                <a:gd name="T0" fmla="*/ 113 w 293"/>
                <a:gd name="T1" fmla="*/ 937 h 986"/>
                <a:gd name="T2" fmla="*/ 89 w 293"/>
                <a:gd name="T3" fmla="*/ 697 h 986"/>
                <a:gd name="T4" fmla="*/ 65 w 293"/>
                <a:gd name="T5" fmla="*/ 433 h 986"/>
                <a:gd name="T6" fmla="*/ 57 w 293"/>
                <a:gd name="T7" fmla="*/ 385 h 986"/>
                <a:gd name="T8" fmla="*/ 41 w 293"/>
                <a:gd name="T9" fmla="*/ 265 h 986"/>
                <a:gd name="T10" fmla="*/ 17 w 293"/>
                <a:gd name="T11" fmla="*/ 49 h 986"/>
                <a:gd name="T12" fmla="*/ 145 w 293"/>
                <a:gd name="T13" fmla="*/ 9 h 986"/>
                <a:gd name="T14" fmla="*/ 177 w 293"/>
                <a:gd name="T15" fmla="*/ 105 h 986"/>
                <a:gd name="T16" fmla="*/ 241 w 293"/>
                <a:gd name="T17" fmla="*/ 313 h 986"/>
                <a:gd name="T18" fmla="*/ 289 w 293"/>
                <a:gd name="T19" fmla="*/ 617 h 986"/>
                <a:gd name="T20" fmla="*/ 265 w 293"/>
                <a:gd name="T21" fmla="*/ 921 h 986"/>
                <a:gd name="T22" fmla="*/ 193 w 293"/>
                <a:gd name="T23" fmla="*/ 985 h 986"/>
                <a:gd name="T24" fmla="*/ 113 w 293"/>
                <a:gd name="T25" fmla="*/ 937 h 98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93"/>
                <a:gd name="T40" fmla="*/ 0 h 986"/>
                <a:gd name="T41" fmla="*/ 293 w 293"/>
                <a:gd name="T42" fmla="*/ 986 h 98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93" h="986">
                  <a:moveTo>
                    <a:pt x="113" y="937"/>
                  </a:moveTo>
                  <a:cubicBezTo>
                    <a:pt x="96" y="889"/>
                    <a:pt x="97" y="781"/>
                    <a:pt x="89" y="697"/>
                  </a:cubicBezTo>
                  <a:cubicBezTo>
                    <a:pt x="81" y="613"/>
                    <a:pt x="70" y="485"/>
                    <a:pt x="65" y="433"/>
                  </a:cubicBezTo>
                  <a:cubicBezTo>
                    <a:pt x="60" y="381"/>
                    <a:pt x="61" y="413"/>
                    <a:pt x="57" y="385"/>
                  </a:cubicBezTo>
                  <a:cubicBezTo>
                    <a:pt x="53" y="357"/>
                    <a:pt x="48" y="321"/>
                    <a:pt x="41" y="265"/>
                  </a:cubicBezTo>
                  <a:cubicBezTo>
                    <a:pt x="34" y="209"/>
                    <a:pt x="0" y="92"/>
                    <a:pt x="17" y="49"/>
                  </a:cubicBezTo>
                  <a:cubicBezTo>
                    <a:pt x="34" y="6"/>
                    <a:pt x="118" y="0"/>
                    <a:pt x="145" y="9"/>
                  </a:cubicBezTo>
                  <a:cubicBezTo>
                    <a:pt x="172" y="18"/>
                    <a:pt x="161" y="54"/>
                    <a:pt x="177" y="105"/>
                  </a:cubicBezTo>
                  <a:cubicBezTo>
                    <a:pt x="193" y="156"/>
                    <a:pt x="222" y="228"/>
                    <a:pt x="241" y="313"/>
                  </a:cubicBezTo>
                  <a:cubicBezTo>
                    <a:pt x="260" y="398"/>
                    <a:pt x="285" y="516"/>
                    <a:pt x="289" y="617"/>
                  </a:cubicBezTo>
                  <a:cubicBezTo>
                    <a:pt x="293" y="718"/>
                    <a:pt x="281" y="860"/>
                    <a:pt x="265" y="921"/>
                  </a:cubicBezTo>
                  <a:cubicBezTo>
                    <a:pt x="249" y="982"/>
                    <a:pt x="218" y="984"/>
                    <a:pt x="193" y="985"/>
                  </a:cubicBezTo>
                  <a:cubicBezTo>
                    <a:pt x="168" y="986"/>
                    <a:pt x="130" y="985"/>
                    <a:pt x="113" y="937"/>
                  </a:cubicBezTo>
                  <a:close/>
                </a:path>
              </a:pathLst>
            </a:custGeom>
            <a:noFill/>
            <a:ln w="38100">
              <a:solidFill>
                <a:srgbClr val="12FF2E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29" name="Text Box 12"/>
            <p:cNvSpPr txBox="1">
              <a:spLocks noChangeArrowheads="1"/>
            </p:cNvSpPr>
            <p:nvPr/>
          </p:nvSpPr>
          <p:spPr bwMode="auto">
            <a:xfrm>
              <a:off x="1444625" y="6985000"/>
              <a:ext cx="88265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200">
                  <a:solidFill>
                    <a:schemeClr val="bg1"/>
                  </a:solidFill>
                </a:rPr>
                <a:t>Locus</a:t>
              </a:r>
            </a:p>
            <a:p>
              <a:r>
                <a:rPr lang="en-US" sz="1200">
                  <a:solidFill>
                    <a:schemeClr val="bg1"/>
                  </a:solidFill>
                </a:rPr>
                <a:t>coeruleus</a:t>
              </a:r>
            </a:p>
          </p:txBody>
        </p:sp>
        <p:sp>
          <p:nvSpPr>
            <p:cNvPr id="30730" name="Line 13"/>
            <p:cNvSpPr>
              <a:spLocks noChangeShapeType="1"/>
            </p:cNvSpPr>
            <p:nvPr/>
          </p:nvSpPr>
          <p:spPr bwMode="auto">
            <a:xfrm>
              <a:off x="3365500" y="7581900"/>
              <a:ext cx="698500" cy="9144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31" name="Text Box 14"/>
            <p:cNvSpPr txBox="1">
              <a:spLocks noChangeArrowheads="1"/>
            </p:cNvSpPr>
            <p:nvPr/>
          </p:nvSpPr>
          <p:spPr bwMode="auto">
            <a:xfrm>
              <a:off x="4048125" y="8412163"/>
              <a:ext cx="1160510" cy="41838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800" dirty="0"/>
                <a:t>raphe n.</a:t>
              </a: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5647765" y="5289176"/>
              <a:ext cx="6007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12FF2E"/>
                  </a:solidFill>
                </a:rPr>
                <a:t>ML</a:t>
              </a:r>
            </a:p>
          </p:txBody>
        </p:sp>
        <p:cxnSp>
          <p:nvCxnSpPr>
            <p:cNvPr id="4" name="Straight Connector 3"/>
            <p:cNvCxnSpPr/>
            <p:nvPr/>
          </p:nvCxnSpPr>
          <p:spPr bwMode="auto">
            <a:xfrm flipV="1">
              <a:off x="3630706" y="5632824"/>
              <a:ext cx="1897529" cy="717176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12FF2E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</p:grpSp>
      <p:sp>
        <p:nvSpPr>
          <p:cNvPr id="5" name="Rectangle 4"/>
          <p:cNvSpPr/>
          <p:nvPr/>
        </p:nvSpPr>
        <p:spPr bwMode="auto">
          <a:xfrm>
            <a:off x="1462356" y="628630"/>
            <a:ext cx="2411604" cy="273261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84" charset="-128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003356" y="628630"/>
            <a:ext cx="615729" cy="2925054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84" charset="-128"/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3972273" y="1195438"/>
            <a:ext cx="902140" cy="27759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444117" y="798072"/>
            <a:ext cx="363432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Locus </a:t>
            </a:r>
            <a:r>
              <a:rPr lang="en-US" b="1" dirty="0" err="1"/>
              <a:t>ceruleus</a:t>
            </a:r>
            <a:endParaRPr lang="en-US" sz="2000" dirty="0"/>
          </a:p>
          <a:p>
            <a:pPr>
              <a:buFontTx/>
              <a:buChar char="•"/>
            </a:pPr>
            <a:r>
              <a:rPr lang="en-US" sz="2000" dirty="0"/>
              <a:t> rostral </a:t>
            </a:r>
            <a:r>
              <a:rPr lang="en-US" sz="2000" dirty="0" err="1"/>
              <a:t>pontine</a:t>
            </a:r>
            <a:r>
              <a:rPr lang="en-US" sz="2000" dirty="0"/>
              <a:t> </a:t>
            </a:r>
            <a:r>
              <a:rPr lang="en-US" sz="2000" dirty="0" err="1"/>
              <a:t>tegmentum</a:t>
            </a:r>
            <a:endParaRPr lang="en-US" sz="2000" dirty="0"/>
          </a:p>
          <a:p>
            <a:pPr>
              <a:buFontTx/>
              <a:buChar char="•"/>
            </a:pPr>
            <a:r>
              <a:rPr lang="en-US" sz="2000" dirty="0"/>
              <a:t> </a:t>
            </a:r>
            <a:r>
              <a:rPr lang="en-US" sz="2000" dirty="0" err="1"/>
              <a:t>neuromelanin</a:t>
            </a:r>
            <a:r>
              <a:rPr lang="en-US" sz="2000" dirty="0"/>
              <a:t> pigment</a:t>
            </a:r>
          </a:p>
          <a:p>
            <a:pPr>
              <a:buFontTx/>
              <a:buChar char="•"/>
            </a:pPr>
            <a:r>
              <a:rPr lang="en-US" sz="2000" dirty="0"/>
              <a:t> brain’s only noradrenergic n.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2467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2" name="Text Box 4"/>
          <p:cNvSpPr txBox="1">
            <a:spLocks noChangeArrowheads="1"/>
          </p:cNvSpPr>
          <p:nvPr/>
        </p:nvSpPr>
        <p:spPr bwMode="auto">
          <a:xfrm>
            <a:off x="369745" y="380432"/>
            <a:ext cx="6499822" cy="90486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ja-JP" altLang="en-US" sz="2800" dirty="0">
                <a:solidFill>
                  <a:srgbClr val="FFEA4D"/>
                </a:solidFill>
              </a:rPr>
              <a:t>“</a:t>
            </a:r>
            <a:r>
              <a:rPr lang="en-US" altLang="ja-JP" sz="2800" dirty="0">
                <a:solidFill>
                  <a:srgbClr val="FFEA4D"/>
                </a:solidFill>
              </a:rPr>
              <a:t>P</a:t>
            </a:r>
            <a:r>
              <a:rPr lang="en-US" sz="2800" dirty="0">
                <a:solidFill>
                  <a:srgbClr val="FFEA4D"/>
                </a:solidFill>
              </a:rPr>
              <a:t>sychosomatic</a:t>
            </a:r>
            <a:r>
              <a:rPr lang="ja-JP" altLang="en-US" sz="2800" dirty="0">
                <a:solidFill>
                  <a:srgbClr val="FFEA4D"/>
                </a:solidFill>
              </a:rPr>
              <a:t>”</a:t>
            </a:r>
            <a:r>
              <a:rPr lang="en-US" sz="2800" dirty="0">
                <a:solidFill>
                  <a:srgbClr val="FFEA4D"/>
                </a:solidFill>
              </a:rPr>
              <a:t> pain</a:t>
            </a:r>
          </a:p>
          <a:p>
            <a:r>
              <a:rPr lang="en-US" sz="2800" dirty="0">
                <a:solidFill>
                  <a:srgbClr val="FFEA4D"/>
                </a:solidFill>
              </a:rPr>
              <a:t> </a:t>
            </a:r>
          </a:p>
          <a:p>
            <a:pPr marL="342900" indent="-342900">
              <a:buFont typeface="Wingdings" charset="2"/>
              <a:buChar char="u"/>
            </a:pPr>
            <a:r>
              <a:rPr lang="en-US" sz="2000" dirty="0">
                <a:solidFill>
                  <a:srgbClr val="FFEA4D"/>
                </a:solidFill>
              </a:rPr>
              <a:t>historically deemed imaginary; faking illness for </a:t>
            </a:r>
          </a:p>
          <a:p>
            <a:r>
              <a:rPr lang="en-US" sz="2000" dirty="0">
                <a:solidFill>
                  <a:srgbClr val="FFEA4D"/>
                </a:solidFill>
              </a:rPr>
              <a:t>     psychiatric reasons</a:t>
            </a:r>
          </a:p>
          <a:p>
            <a:endParaRPr lang="en-US" sz="1000" b="1" dirty="0">
              <a:solidFill>
                <a:srgbClr val="FFEA4D"/>
              </a:solidFill>
            </a:endParaRPr>
          </a:p>
          <a:p>
            <a:r>
              <a:rPr lang="en-US" sz="2000" b="1" i="1" dirty="0">
                <a:solidFill>
                  <a:srgbClr val="FFEA4D"/>
                </a:solidFill>
              </a:rPr>
              <a:t>Depression and aches and pain</a:t>
            </a:r>
          </a:p>
          <a:p>
            <a:r>
              <a:rPr lang="en-US" sz="2000" b="1" dirty="0">
                <a:solidFill>
                  <a:srgbClr val="12FF2E"/>
                </a:solidFill>
              </a:rPr>
              <a:t> Global deficit in NE- or 5HT-receptor signaling</a:t>
            </a:r>
          </a:p>
          <a:p>
            <a:r>
              <a:rPr lang="en-US" sz="2000" b="1" dirty="0">
                <a:solidFill>
                  <a:srgbClr val="12FF2E"/>
                </a:solidFill>
              </a:rPr>
              <a:t> </a:t>
            </a:r>
          </a:p>
          <a:p>
            <a:pPr marL="285750" indent="-222250">
              <a:buFont typeface="Wingdings" charset="2"/>
              <a:buChar char="u"/>
            </a:pPr>
            <a:r>
              <a:rPr lang="en-US" sz="1800" b="1" dirty="0">
                <a:solidFill>
                  <a:srgbClr val="12FF2E"/>
                </a:solidFill>
              </a:rPr>
              <a:t>defective </a:t>
            </a:r>
            <a:r>
              <a:rPr lang="en-US" sz="1800" b="1" u="sng" dirty="0">
                <a:solidFill>
                  <a:srgbClr val="12FF2E"/>
                </a:solidFill>
              </a:rPr>
              <a:t>descending</a:t>
            </a:r>
            <a:r>
              <a:rPr lang="en-US" sz="1800" b="1" dirty="0">
                <a:solidFill>
                  <a:srgbClr val="12FF2E"/>
                </a:solidFill>
              </a:rPr>
              <a:t> analgesic pathways </a:t>
            </a:r>
          </a:p>
          <a:p>
            <a:r>
              <a:rPr lang="en-US" sz="1800" b="1" dirty="0">
                <a:solidFill>
                  <a:srgbClr val="12FF2E"/>
                </a:solidFill>
              </a:rPr>
              <a:t>     decreased pain threshold</a:t>
            </a:r>
          </a:p>
          <a:p>
            <a:pPr marL="285750" indent="-222250">
              <a:buFont typeface="Wingdings" charset="2"/>
              <a:buChar char="u"/>
            </a:pPr>
            <a:r>
              <a:rPr lang="en-US" sz="1800" b="1" dirty="0">
                <a:solidFill>
                  <a:srgbClr val="12FF2E"/>
                </a:solidFill>
              </a:rPr>
              <a:t>defective </a:t>
            </a:r>
            <a:r>
              <a:rPr lang="en-US" sz="1800" b="1" u="sng" dirty="0">
                <a:solidFill>
                  <a:srgbClr val="12FF2E"/>
                </a:solidFill>
              </a:rPr>
              <a:t>ascending</a:t>
            </a:r>
            <a:r>
              <a:rPr lang="en-US" sz="1800" b="1" dirty="0">
                <a:solidFill>
                  <a:srgbClr val="12FF2E"/>
                </a:solidFill>
              </a:rPr>
              <a:t> projections from the LC and </a:t>
            </a:r>
          </a:p>
          <a:p>
            <a:r>
              <a:rPr lang="en-US" sz="1800" b="1" dirty="0">
                <a:solidFill>
                  <a:srgbClr val="12FF2E"/>
                </a:solidFill>
              </a:rPr>
              <a:t>     raphe to frontal lobe and limbic system manifest as </a:t>
            </a:r>
          </a:p>
          <a:p>
            <a:r>
              <a:rPr lang="en-US" sz="1800" b="1" dirty="0">
                <a:solidFill>
                  <a:srgbClr val="12FF2E"/>
                </a:solidFill>
              </a:rPr>
              <a:t>     psychiatric mood/anxiety d/o’s </a:t>
            </a:r>
          </a:p>
          <a:p>
            <a:pPr>
              <a:buFontTx/>
              <a:buChar char="•"/>
            </a:pPr>
            <a:endParaRPr lang="en-US" sz="1000" b="1" dirty="0">
              <a:solidFill>
                <a:srgbClr val="FFEA4D"/>
              </a:solidFill>
            </a:endParaRPr>
          </a:p>
          <a:p>
            <a:r>
              <a:rPr lang="en-US" sz="2000" b="1" u="sng" dirty="0">
                <a:solidFill>
                  <a:srgbClr val="F07C76"/>
                </a:solidFill>
              </a:rPr>
              <a:t>Fibromyalgia</a:t>
            </a:r>
            <a:r>
              <a:rPr lang="en-US" sz="2000" b="1" dirty="0">
                <a:solidFill>
                  <a:srgbClr val="FFFF00"/>
                </a:solidFill>
              </a:rPr>
              <a:t> 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</a:rPr>
              <a:t>long-term disorder: chronic body-wide pain,</a:t>
            </a:r>
          </a:p>
          <a:p>
            <a:r>
              <a:rPr lang="en-US" sz="2000" dirty="0">
                <a:solidFill>
                  <a:srgbClr val="FFFF00"/>
                </a:solidFill>
              </a:rPr>
              <a:t>     depression, anxiety, sleep disturbances,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     headaches, prevalence in females</a:t>
            </a:r>
          </a:p>
          <a:p>
            <a:endParaRPr lang="en-US" sz="2000" dirty="0">
              <a:solidFill>
                <a:srgbClr val="FF66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</a:rPr>
              <a:t>proposed down-regulation of descending </a:t>
            </a:r>
          </a:p>
          <a:p>
            <a:pPr>
              <a:tabLst>
                <a:tab pos="3198813" algn="l"/>
              </a:tabLst>
            </a:pPr>
            <a:r>
              <a:rPr lang="en-US" sz="2000" dirty="0">
                <a:solidFill>
                  <a:srgbClr val="FFFF00"/>
                </a:solidFill>
              </a:rPr>
              <a:t>     analgesic systems caused decreased pain threshold</a:t>
            </a:r>
          </a:p>
          <a:p>
            <a:pPr>
              <a:tabLst>
                <a:tab pos="3198813" algn="l"/>
              </a:tabLst>
            </a:pPr>
            <a:endParaRPr lang="en-US" sz="2000" b="1" dirty="0">
              <a:solidFill>
                <a:srgbClr val="12FF2E"/>
              </a:solidFill>
            </a:endParaRPr>
          </a:p>
          <a:p>
            <a:r>
              <a:rPr lang="en-US" sz="2000" b="1" dirty="0">
                <a:solidFill>
                  <a:srgbClr val="FFFF00"/>
                </a:solidFill>
              </a:rPr>
              <a:t>duloxetine </a:t>
            </a:r>
            <a:r>
              <a:rPr lang="en-US" sz="2000" b="1" dirty="0">
                <a:solidFill>
                  <a:srgbClr val="12FF2E"/>
                </a:solidFill>
              </a:rPr>
              <a:t>(e.g. Cymbalta™) </a:t>
            </a:r>
          </a:p>
          <a:p>
            <a:pPr marL="285750" indent="-285750">
              <a:buFont typeface="Wingdings" charset="2"/>
              <a:buChar char="u"/>
            </a:pPr>
            <a:r>
              <a:rPr lang="en-US" sz="1800" b="1" dirty="0">
                <a:solidFill>
                  <a:srgbClr val="12FF2E"/>
                </a:solidFill>
              </a:rPr>
              <a:t>5HT/NE uptake inhibitor (SNRI)</a:t>
            </a:r>
          </a:p>
          <a:p>
            <a:pPr marL="285750" indent="-285750">
              <a:buFont typeface="Wingdings" charset="2"/>
              <a:buChar char="u"/>
            </a:pPr>
            <a:r>
              <a:rPr lang="en-US" sz="1800" dirty="0">
                <a:solidFill>
                  <a:srgbClr val="12FF2E"/>
                </a:solidFill>
              </a:rPr>
              <a:t>First FDA-approved antidepressant for treatment </a:t>
            </a:r>
          </a:p>
          <a:p>
            <a:r>
              <a:rPr lang="en-US" sz="1800" dirty="0">
                <a:solidFill>
                  <a:srgbClr val="12FF2E"/>
                </a:solidFill>
              </a:rPr>
              <a:t>     of fibromyalgia associated neuropathic pain</a:t>
            </a:r>
          </a:p>
          <a:p>
            <a:r>
              <a:rPr lang="en-US" sz="1800" dirty="0">
                <a:solidFill>
                  <a:srgbClr val="12FF2E"/>
                </a:solidFill>
              </a:rPr>
              <a:t>     and depression</a:t>
            </a:r>
          </a:p>
          <a:p>
            <a:r>
              <a:rPr lang="en-US" sz="2000" b="1" dirty="0">
                <a:solidFill>
                  <a:srgbClr val="12FF2E"/>
                </a:solidFill>
              </a:rPr>
              <a:t> </a:t>
            </a:r>
            <a:r>
              <a:rPr lang="en-US" sz="1800" b="1" dirty="0">
                <a:solidFill>
                  <a:srgbClr val="FFFF00"/>
                </a:solidFill>
              </a:rPr>
              <a:t> </a:t>
            </a:r>
            <a:endParaRPr lang="en-US" sz="2000" dirty="0">
              <a:solidFill>
                <a:srgbClr val="12FF2E"/>
              </a:solidFill>
            </a:endParaRPr>
          </a:p>
          <a:p>
            <a:r>
              <a:rPr lang="en-US" sz="2000" dirty="0">
                <a:solidFill>
                  <a:srgbClr val="12FF2E"/>
                </a:solidFill>
              </a:rPr>
              <a:t>  </a:t>
            </a:r>
            <a:r>
              <a:rPr lang="en-US" sz="2000" dirty="0">
                <a:solidFill>
                  <a:srgbClr val="FFFF00"/>
                </a:solidFill>
              </a:rPr>
              <a:t>Goal: elevate [NE/5HT] in dorsal horn</a:t>
            </a:r>
          </a:p>
          <a:p>
            <a:endParaRPr lang="en-US" b="1" dirty="0">
              <a:solidFill>
                <a:srgbClr val="12FF2E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6" name="Text Box 4"/>
          <p:cNvSpPr txBox="1">
            <a:spLocks noChangeArrowheads="1"/>
          </p:cNvSpPr>
          <p:nvPr/>
        </p:nvSpPr>
        <p:spPr bwMode="auto">
          <a:xfrm>
            <a:off x="152400" y="319088"/>
            <a:ext cx="6540500" cy="96180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Neuropathic pain syndromes</a:t>
            </a:r>
          </a:p>
          <a:p>
            <a:r>
              <a:rPr lang="en-US" sz="2000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Damage/dysfunction of pain afferents or CNS pain pathways </a:t>
            </a:r>
          </a:p>
          <a:p>
            <a:endParaRPr lang="en-US" sz="1000" dirty="0">
              <a:solidFill>
                <a:srgbClr val="FFEA4D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50000"/>
              </a:lnSpc>
            </a:pPr>
            <a:endParaRPr lang="en-US" sz="1800" b="1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Phantom limb</a:t>
            </a:r>
            <a:endParaRPr lang="en-US" sz="1800" dirty="0">
              <a:solidFill>
                <a:srgbClr val="FFEA4D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Arial"/>
              <a:buChar char="•"/>
            </a:pP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see with amputation or congenital absence</a:t>
            </a:r>
          </a:p>
          <a:p>
            <a:pPr marL="342900" indent="-342900">
              <a:buFont typeface="Arial"/>
              <a:buChar char="•"/>
            </a:pP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compensatory </a:t>
            </a:r>
            <a:r>
              <a:rPr lang="en-US" sz="1800" b="1" dirty="0" err="1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overactivity</a:t>
            </a: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of 2° and 3° neurons still </a:t>
            </a:r>
            <a:r>
              <a:rPr lang="en-US" sz="1800" b="1" dirty="0" err="1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somatotopically</a:t>
            </a: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dedicated to </a:t>
            </a:r>
            <a:r>
              <a:rPr lang="en-US" sz="1800" b="1" dirty="0" err="1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deafferentiated</a:t>
            </a: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limb </a:t>
            </a:r>
          </a:p>
          <a:p>
            <a:pPr marL="285750" indent="-285750">
              <a:buFont typeface="Arial"/>
              <a:buChar char="•"/>
            </a:pP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fooling the visual system can reduce the pain</a:t>
            </a:r>
          </a:p>
          <a:p>
            <a:pPr>
              <a:lnSpc>
                <a:spcPct val="50000"/>
              </a:lnSpc>
            </a:pPr>
            <a:endParaRPr lang="en-US" sz="800" dirty="0">
              <a:solidFill>
                <a:srgbClr val="FFEA4D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Multiple sclerosis</a:t>
            </a: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US" sz="1800" dirty="0">
              <a:solidFill>
                <a:srgbClr val="FFEA4D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Arial"/>
              <a:buChar char="•"/>
            </a:pP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demyelinated axons </a:t>
            </a: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sym typeface="Symbol" charset="0"/>
              </a:rPr>
              <a:t> </a:t>
            </a: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v-gated Na</a:t>
            </a:r>
            <a:r>
              <a:rPr lang="en-US" sz="1800" b="1" baseline="30000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+</a:t>
            </a: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channel density</a:t>
            </a:r>
          </a:p>
          <a:p>
            <a:pPr marL="342900" indent="-342900">
              <a:buFont typeface="Arial"/>
              <a:buChar char="•"/>
            </a:pP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increased probability of </a:t>
            </a:r>
            <a:r>
              <a:rPr lang="en-US" sz="1800" b="1" dirty="0" err="1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epiphatic</a:t>
            </a:r>
            <a:r>
              <a:rPr lang="en-US" sz="1800" b="1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crosstalk from demyelinated afferents (DC modalities) to pain afferents in dorsal root or horn</a:t>
            </a:r>
          </a:p>
          <a:p>
            <a:pPr marL="342900" indent="-342900">
              <a:buFont typeface="Arial"/>
              <a:buChar char="•"/>
            </a:pPr>
            <a:endParaRPr lang="en-US" sz="800" b="1" dirty="0">
              <a:solidFill>
                <a:srgbClr val="FFEA4D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Thalamic pain syndrome</a:t>
            </a:r>
          </a:p>
          <a:p>
            <a:pPr marL="285750" indent="-285750">
              <a:buFont typeface="Arial"/>
              <a:buChar char="•"/>
            </a:pPr>
            <a:r>
              <a:rPr lang="en-US" sz="1800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lacunar infarct of thalamus-one side</a:t>
            </a:r>
          </a:p>
          <a:p>
            <a:pPr marL="285750" indent="-285750">
              <a:buFont typeface="Arial"/>
              <a:buChar char="•"/>
            </a:pPr>
            <a:r>
              <a:rPr lang="en-US" sz="1800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contralateral </a:t>
            </a:r>
            <a:r>
              <a:rPr lang="en-US" sz="1800" b="1" dirty="0" err="1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allodynia</a:t>
            </a:r>
            <a:r>
              <a:rPr lang="en-US" sz="1800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</a:p>
          <a:p>
            <a:pPr>
              <a:lnSpc>
                <a:spcPct val="50000"/>
              </a:lnSpc>
            </a:pPr>
            <a:endParaRPr lang="en-US" sz="800" dirty="0">
              <a:solidFill>
                <a:srgbClr val="FFEA4D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Herpes zoster (shingles)</a:t>
            </a:r>
            <a:endParaRPr lang="en-US" sz="1800" b="1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/>
              <a:buChar char="•"/>
            </a:pPr>
            <a:r>
              <a:rPr lang="en-US" sz="1800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post-herpetic neuralgia big problem as damaged</a:t>
            </a:r>
          </a:p>
          <a:p>
            <a:r>
              <a:rPr lang="en-US" sz="1800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    afferents regenerate; </a:t>
            </a:r>
            <a:r>
              <a:rPr lang="en-US" sz="1800" b="1" dirty="0" err="1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allodynia</a:t>
            </a:r>
            <a:endParaRPr lang="en-US" sz="1800" b="1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sz="800" b="1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Diabetic neuropathy - #1 cause (</a:t>
            </a:r>
            <a:r>
              <a:rPr lang="en-US" sz="1800" b="1" dirty="0" err="1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deafferentiation</a:t>
            </a:r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)</a:t>
            </a:r>
          </a:p>
          <a:p>
            <a:endParaRPr lang="en-US" sz="1800" b="1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50000"/>
              </a:lnSpc>
            </a:pPr>
            <a:endParaRPr lang="en-US" sz="1800" b="1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50000"/>
              </a:lnSpc>
            </a:pPr>
            <a:r>
              <a:rPr lang="en-US" sz="18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Trigeminal and glossopharyngeal neuralgias</a:t>
            </a:r>
          </a:p>
          <a:p>
            <a:pPr>
              <a:lnSpc>
                <a:spcPct val="50000"/>
              </a:lnSpc>
            </a:pPr>
            <a:endParaRPr lang="en-US" sz="1800" b="1" dirty="0">
              <a:solidFill>
                <a:srgbClr val="FFFF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lnSpc>
                <a:spcPct val="50000"/>
              </a:lnSpc>
              <a:buFont typeface="Arial"/>
              <a:buChar char="•"/>
            </a:pPr>
            <a:r>
              <a:rPr lang="en-US" sz="1800" b="1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vascular compression of nerve roots</a:t>
            </a:r>
          </a:p>
          <a:p>
            <a:pPr>
              <a:lnSpc>
                <a:spcPct val="50000"/>
              </a:lnSpc>
            </a:pPr>
            <a:endParaRPr lang="en-US" sz="800" b="1" dirty="0">
              <a:solidFill>
                <a:srgbClr val="12FF2E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sz="800" b="1" dirty="0">
              <a:solidFill>
                <a:srgbClr val="44F0FF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800" b="1" dirty="0">
                <a:solidFill>
                  <a:srgbClr val="44F0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Surgical intervention  </a:t>
            </a:r>
            <a:endParaRPr lang="en-US" sz="1800" dirty="0">
              <a:solidFill>
                <a:srgbClr val="44F0FF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buFontTx/>
              <a:buChar char="•"/>
            </a:pPr>
            <a:r>
              <a:rPr lang="en-US" sz="1800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1800" dirty="0" err="1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rhizotomy</a:t>
            </a:r>
            <a:r>
              <a:rPr lang="en-US" sz="1800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- chemical or surgical ablation of nerve root </a:t>
            </a:r>
          </a:p>
          <a:p>
            <a:pPr>
              <a:buFontTx/>
              <a:buChar char="•"/>
            </a:pPr>
            <a:r>
              <a:rPr lang="en-US" sz="1800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ALS </a:t>
            </a:r>
            <a:r>
              <a:rPr lang="en-US" sz="1800" dirty="0" err="1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tractotomy</a:t>
            </a:r>
            <a:endParaRPr lang="en-US" sz="1800" dirty="0">
              <a:solidFill>
                <a:srgbClr val="FFEA4D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buFontTx/>
              <a:buChar char="•"/>
            </a:pPr>
            <a:r>
              <a:rPr lang="en-US" sz="1800" dirty="0">
                <a:solidFill>
                  <a:srgbClr val="FFEA4D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stereotaxic ablation of thalamic nuclei</a:t>
            </a:r>
          </a:p>
          <a:p>
            <a:endParaRPr lang="en-US" sz="2000" dirty="0">
              <a:solidFill>
                <a:srgbClr val="FFEA4D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sz="2000" dirty="0">
              <a:solidFill>
                <a:srgbClr val="FFEA4D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dirty="0">
              <a:solidFill>
                <a:srgbClr val="FFEA4D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0539" y="2872254"/>
            <a:ext cx="635038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dirty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Wingdings" charset="2"/>
              <a:buChar char="v"/>
            </a:pPr>
            <a:r>
              <a:rPr lang="en-US" sz="2000" b="1" dirty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Sensory cx sees, smells, tastes or feels stimulus that5 looks like a dosage form</a:t>
            </a:r>
          </a:p>
          <a:p>
            <a:pPr marL="342900" indent="-342900">
              <a:buFont typeface="Wingdings" charset="2"/>
              <a:buChar char="v"/>
            </a:pPr>
            <a:endParaRPr lang="en-US" sz="2000" b="1" dirty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Wingdings" charset="2"/>
              <a:buChar char="v"/>
            </a:pPr>
            <a:r>
              <a:rPr lang="en-US" sz="2000" b="1" dirty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Association cortices relay information to brain’s Reward Center = Nucleus </a:t>
            </a:r>
            <a:r>
              <a:rPr lang="en-US" sz="2000" b="1" dirty="0" err="1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Accumbens</a:t>
            </a:r>
            <a:endParaRPr lang="en-US" sz="2000" b="1" dirty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Wingdings" charset="2"/>
              <a:buChar char="v"/>
            </a:pPr>
            <a:endParaRPr lang="en-US" sz="2000" b="1" dirty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42900" indent="-342900">
              <a:buFont typeface="Wingdings" charset="2"/>
              <a:buChar char="v"/>
            </a:pPr>
            <a:r>
              <a:rPr lang="en-US" sz="2000" b="1" dirty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NA relays info to the PAG to elevate the descending analgesic pathway activity</a:t>
            </a:r>
          </a:p>
        </p:txBody>
      </p:sp>
      <p:pic>
        <p:nvPicPr>
          <p:cNvPr id="6" name="Picture 5" descr="placebo.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55" y="203432"/>
            <a:ext cx="2590384" cy="25724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08076" y="985831"/>
            <a:ext cx="1574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12FF2E"/>
                </a:solidFill>
              </a:rPr>
              <a:t>EFFECT</a:t>
            </a:r>
          </a:p>
        </p:txBody>
      </p:sp>
      <p:pic>
        <p:nvPicPr>
          <p:cNvPr id="8" name="Picture 7" descr="Sep12-Juranek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865" y="6140971"/>
            <a:ext cx="3295192" cy="280091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 bwMode="auto">
          <a:xfrm>
            <a:off x="3676540" y="7218288"/>
            <a:ext cx="1804847" cy="75190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99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 flipH="1">
            <a:off x="5510394" y="7769685"/>
            <a:ext cx="806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9948"/>
                </a:solidFill>
              </a:rPr>
              <a:t>NA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059" y="1420265"/>
            <a:ext cx="28523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Real phenomenon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0826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kidscaredneedle_1344413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3" y="1960419"/>
            <a:ext cx="6591964" cy="37106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19218" y="1405584"/>
            <a:ext cx="2082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Nocebo</a:t>
            </a:r>
            <a:r>
              <a:rPr lang="en-US" dirty="0"/>
              <a:t> effect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1791" y="6140181"/>
            <a:ext cx="607224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Anticipation of pain heightens perception</a:t>
            </a:r>
          </a:p>
          <a:p>
            <a:r>
              <a:rPr lang="en-US" dirty="0"/>
              <a:t>of otherwise minor stimulus</a:t>
            </a:r>
          </a:p>
          <a:p>
            <a:endParaRPr lang="en-US" dirty="0"/>
          </a:p>
          <a:p>
            <a:r>
              <a:rPr lang="en-US" sz="2000" dirty="0"/>
              <a:t>Amygdala </a:t>
            </a:r>
            <a:r>
              <a:rPr lang="en-US" sz="2000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sz="2000" dirty="0">
                <a:sym typeface="Wingdings"/>
              </a:rPr>
              <a:t> PAG </a:t>
            </a:r>
            <a:r>
              <a:rPr lang="en-US" sz="2000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sz="2000" dirty="0">
                <a:latin typeface="+mj-lt"/>
                <a:ea typeface="Wingdings"/>
                <a:cs typeface="Wingdings"/>
                <a:sym typeface="Wingdings"/>
              </a:rPr>
              <a:t>reduces activity of descending </a:t>
            </a:r>
          </a:p>
          <a:p>
            <a:r>
              <a:rPr lang="en-US" sz="2000" dirty="0">
                <a:latin typeface="+mj-lt"/>
                <a:ea typeface="Wingdings"/>
                <a:cs typeface="Wingdings"/>
                <a:sym typeface="Wingdings"/>
              </a:rPr>
              <a:t>analgesics </a:t>
            </a:r>
            <a:r>
              <a:rPr lang="en-US" sz="2000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sz="2000" dirty="0">
                <a:latin typeface="+mj-lt"/>
                <a:ea typeface="Wingdings"/>
                <a:cs typeface="Wingdings"/>
                <a:sym typeface="Wingdings"/>
              </a:rPr>
              <a:t>decreases pain threshold </a:t>
            </a:r>
            <a:r>
              <a:rPr lang="en-US" sz="2000" dirty="0">
                <a:sym typeface="Wingdings"/>
              </a:rPr>
              <a:t> 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676320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7653" y="334180"/>
            <a:ext cx="5865753" cy="20005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</a:rPr>
              <a:t>Visceral pain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poorly alleviated by ALS </a:t>
            </a:r>
            <a:r>
              <a:rPr lang="en-US" dirty="0" err="1"/>
              <a:t>tractotomy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newer, alternate pathway discovered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ascends in DCs</a:t>
            </a:r>
          </a:p>
          <a:p>
            <a:endParaRPr lang="en-US" dirty="0">
              <a:solidFill>
                <a:srgbClr val="FFFF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420482" y="2706858"/>
            <a:ext cx="5457771" cy="6189602"/>
            <a:chOff x="1363663" y="1270000"/>
            <a:chExt cx="6121193" cy="7910513"/>
          </a:xfrm>
        </p:grpSpPr>
        <p:pic>
          <p:nvPicPr>
            <p:cNvPr id="6" name="HAIN005-002a" descr="HAIN005-002a">
              <a:hlinkClick r:id="" action="ppaction://media"/>
            </p:cNvPr>
            <p:cNvPicPr>
              <a:picLocks noRot="1" noChangeAspect="1" noChangeArrowheads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link="rId1"/>
                </p:ext>
              </p:extLst>
            </p:nvPr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4788" y="1681163"/>
              <a:ext cx="3932237" cy="3709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HAIN005-002b" descr="HAIN005-002b">
              <a:hlinkClick r:id="" action="ppaction://media"/>
            </p:cNvPr>
            <p:cNvPicPr>
              <a:picLocks noRot="1" noChangeAspect="1" noChangeArrowheads="1"/>
            </p:cNvPicPr>
            <p:nvPr>
              <a:videoFile r:link="rId4"/>
              <p:extLst>
                <p:ext uri="{DAA4B4D4-6D71-4841-9C94-3DE7FCFB9230}">
                  <p14:media xmlns:p14="http://schemas.microsoft.com/office/powerpoint/2010/main" r:link="rId3"/>
                </p:ext>
              </p:extLst>
            </p:nvPr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3663" y="5253038"/>
              <a:ext cx="4164012" cy="3927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19488" y="5470525"/>
              <a:ext cx="1014412" cy="1690688"/>
            </a:xfrm>
            <a:custGeom>
              <a:avLst/>
              <a:gdLst>
                <a:gd name="T0" fmla="*/ 22 w 724"/>
                <a:gd name="T1" fmla="*/ 12 h 1225"/>
                <a:gd name="T2" fmla="*/ 173 w 724"/>
                <a:gd name="T3" fmla="*/ 12 h 1225"/>
                <a:gd name="T4" fmla="*/ 360 w 724"/>
                <a:gd name="T5" fmla="*/ 30 h 1225"/>
                <a:gd name="T6" fmla="*/ 627 w 724"/>
                <a:gd name="T7" fmla="*/ 119 h 1225"/>
                <a:gd name="T8" fmla="*/ 724 w 724"/>
                <a:gd name="T9" fmla="*/ 181 h 1225"/>
                <a:gd name="T10" fmla="*/ 627 w 724"/>
                <a:gd name="T11" fmla="*/ 377 h 1225"/>
                <a:gd name="T12" fmla="*/ 431 w 724"/>
                <a:gd name="T13" fmla="*/ 475 h 1225"/>
                <a:gd name="T14" fmla="*/ 289 w 724"/>
                <a:gd name="T15" fmla="*/ 590 h 1225"/>
                <a:gd name="T16" fmla="*/ 235 w 724"/>
                <a:gd name="T17" fmla="*/ 795 h 1225"/>
                <a:gd name="T18" fmla="*/ 173 w 724"/>
                <a:gd name="T19" fmla="*/ 1088 h 1225"/>
                <a:gd name="T20" fmla="*/ 111 w 724"/>
                <a:gd name="T21" fmla="*/ 1186 h 1225"/>
                <a:gd name="T22" fmla="*/ 58 w 724"/>
                <a:gd name="T23" fmla="*/ 1195 h 1225"/>
                <a:gd name="T24" fmla="*/ 40 w 724"/>
                <a:gd name="T25" fmla="*/ 1008 h 1225"/>
                <a:gd name="T26" fmla="*/ 31 w 724"/>
                <a:gd name="T27" fmla="*/ 661 h 1225"/>
                <a:gd name="T28" fmla="*/ 31 w 724"/>
                <a:gd name="T29" fmla="*/ 297 h 1225"/>
                <a:gd name="T30" fmla="*/ 40 w 724"/>
                <a:gd name="T31" fmla="*/ 84 h 1225"/>
                <a:gd name="T32" fmla="*/ 22 w 724"/>
                <a:gd name="T33" fmla="*/ 12 h 1225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724"/>
                <a:gd name="T52" fmla="*/ 0 h 1225"/>
                <a:gd name="T53" fmla="*/ 724 w 724"/>
                <a:gd name="T54" fmla="*/ 1225 h 1225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724" h="1225">
                  <a:moveTo>
                    <a:pt x="22" y="12"/>
                  </a:moveTo>
                  <a:cubicBezTo>
                    <a:pt x="44" y="0"/>
                    <a:pt x="117" y="9"/>
                    <a:pt x="173" y="12"/>
                  </a:cubicBezTo>
                  <a:cubicBezTo>
                    <a:pt x="229" y="15"/>
                    <a:pt x="284" y="12"/>
                    <a:pt x="360" y="30"/>
                  </a:cubicBezTo>
                  <a:cubicBezTo>
                    <a:pt x="436" y="48"/>
                    <a:pt x="566" y="94"/>
                    <a:pt x="627" y="119"/>
                  </a:cubicBezTo>
                  <a:cubicBezTo>
                    <a:pt x="688" y="144"/>
                    <a:pt x="724" y="138"/>
                    <a:pt x="724" y="181"/>
                  </a:cubicBezTo>
                  <a:cubicBezTo>
                    <a:pt x="724" y="224"/>
                    <a:pt x="676" y="328"/>
                    <a:pt x="627" y="377"/>
                  </a:cubicBezTo>
                  <a:cubicBezTo>
                    <a:pt x="578" y="426"/>
                    <a:pt x="487" y="440"/>
                    <a:pt x="431" y="475"/>
                  </a:cubicBezTo>
                  <a:cubicBezTo>
                    <a:pt x="375" y="510"/>
                    <a:pt x="322" y="537"/>
                    <a:pt x="289" y="590"/>
                  </a:cubicBezTo>
                  <a:cubicBezTo>
                    <a:pt x="256" y="643"/>
                    <a:pt x="254" y="712"/>
                    <a:pt x="235" y="795"/>
                  </a:cubicBezTo>
                  <a:cubicBezTo>
                    <a:pt x="216" y="878"/>
                    <a:pt x="194" y="1023"/>
                    <a:pt x="173" y="1088"/>
                  </a:cubicBezTo>
                  <a:cubicBezTo>
                    <a:pt x="152" y="1153"/>
                    <a:pt x="130" y="1168"/>
                    <a:pt x="111" y="1186"/>
                  </a:cubicBezTo>
                  <a:cubicBezTo>
                    <a:pt x="92" y="1204"/>
                    <a:pt x="70" y="1225"/>
                    <a:pt x="58" y="1195"/>
                  </a:cubicBezTo>
                  <a:cubicBezTo>
                    <a:pt x="46" y="1165"/>
                    <a:pt x="45" y="1097"/>
                    <a:pt x="40" y="1008"/>
                  </a:cubicBezTo>
                  <a:cubicBezTo>
                    <a:pt x="35" y="919"/>
                    <a:pt x="32" y="779"/>
                    <a:pt x="31" y="661"/>
                  </a:cubicBezTo>
                  <a:cubicBezTo>
                    <a:pt x="30" y="543"/>
                    <a:pt x="30" y="393"/>
                    <a:pt x="31" y="297"/>
                  </a:cubicBezTo>
                  <a:cubicBezTo>
                    <a:pt x="32" y="201"/>
                    <a:pt x="40" y="130"/>
                    <a:pt x="40" y="84"/>
                  </a:cubicBezTo>
                  <a:cubicBezTo>
                    <a:pt x="40" y="38"/>
                    <a:pt x="0" y="24"/>
                    <a:pt x="22" y="12"/>
                  </a:cubicBezTo>
                  <a:close/>
                </a:path>
              </a:pathLst>
            </a:custGeom>
            <a:solidFill>
              <a:srgbClr val="779BFF">
                <a:alpha val="5803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Text Box 8"/>
            <p:cNvSpPr txBox="1">
              <a:spLocks noChangeArrowheads="1"/>
            </p:cNvSpPr>
            <p:nvPr/>
          </p:nvSpPr>
          <p:spPr bwMode="auto">
            <a:xfrm>
              <a:off x="3689350" y="5535613"/>
              <a:ext cx="6080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b="1">
                  <a:solidFill>
                    <a:srgbClr val="F3DB4A"/>
                  </a:solidFill>
                </a:rPr>
                <a:t>FG</a:t>
              </a:r>
            </a:p>
          </p:txBody>
        </p:sp>
        <p:sp>
          <p:nvSpPr>
            <p:cNvPr id="10" name="Freeform 11"/>
            <p:cNvSpPr>
              <a:spLocks/>
            </p:cNvSpPr>
            <p:nvPr/>
          </p:nvSpPr>
          <p:spPr bwMode="auto">
            <a:xfrm>
              <a:off x="5283200" y="1555750"/>
              <a:ext cx="946150" cy="255588"/>
            </a:xfrm>
            <a:custGeom>
              <a:avLst/>
              <a:gdLst>
                <a:gd name="T0" fmla="*/ 0 w 596"/>
                <a:gd name="T1" fmla="*/ 134 h 161"/>
                <a:gd name="T2" fmla="*/ 222 w 596"/>
                <a:gd name="T3" fmla="*/ 134 h 161"/>
                <a:gd name="T4" fmla="*/ 240 w 596"/>
                <a:gd name="T5" fmla="*/ 1 h 161"/>
                <a:gd name="T6" fmla="*/ 249 w 596"/>
                <a:gd name="T7" fmla="*/ 126 h 161"/>
                <a:gd name="T8" fmla="*/ 596 w 596"/>
                <a:gd name="T9" fmla="*/ 161 h 16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96"/>
                <a:gd name="T16" fmla="*/ 0 h 161"/>
                <a:gd name="T17" fmla="*/ 596 w 596"/>
                <a:gd name="T18" fmla="*/ 161 h 16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96" h="161">
                  <a:moveTo>
                    <a:pt x="0" y="134"/>
                  </a:moveTo>
                  <a:cubicBezTo>
                    <a:pt x="91" y="145"/>
                    <a:pt x="182" y="156"/>
                    <a:pt x="222" y="134"/>
                  </a:cubicBezTo>
                  <a:cubicBezTo>
                    <a:pt x="262" y="112"/>
                    <a:pt x="236" y="2"/>
                    <a:pt x="240" y="1"/>
                  </a:cubicBezTo>
                  <a:cubicBezTo>
                    <a:pt x="244" y="0"/>
                    <a:pt x="190" y="99"/>
                    <a:pt x="249" y="126"/>
                  </a:cubicBezTo>
                  <a:cubicBezTo>
                    <a:pt x="308" y="153"/>
                    <a:pt x="452" y="157"/>
                    <a:pt x="596" y="161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Oval 14"/>
            <p:cNvSpPr>
              <a:spLocks noChangeArrowheads="1"/>
            </p:cNvSpPr>
            <p:nvPr/>
          </p:nvSpPr>
          <p:spPr bwMode="auto">
            <a:xfrm>
              <a:off x="5535613" y="1366838"/>
              <a:ext cx="239712" cy="22542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Text Box 13"/>
            <p:cNvSpPr txBox="1">
              <a:spLocks noChangeArrowheads="1"/>
            </p:cNvSpPr>
            <p:nvPr/>
          </p:nvSpPr>
          <p:spPr bwMode="auto">
            <a:xfrm>
              <a:off x="4959351" y="1855788"/>
              <a:ext cx="2525505" cy="9047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000" dirty="0"/>
                <a:t> mainly abdominal</a:t>
              </a:r>
            </a:p>
            <a:p>
              <a:r>
                <a:rPr lang="en-US" sz="2000" dirty="0"/>
                <a:t>  origin</a:t>
              </a:r>
            </a:p>
          </p:txBody>
        </p:sp>
        <p:sp>
          <p:nvSpPr>
            <p:cNvPr id="13" name="Freeform 16"/>
            <p:cNvSpPr>
              <a:spLocks/>
            </p:cNvSpPr>
            <p:nvPr/>
          </p:nvSpPr>
          <p:spPr bwMode="auto">
            <a:xfrm>
              <a:off x="3878263" y="1778000"/>
              <a:ext cx="1455737" cy="1709738"/>
            </a:xfrm>
            <a:custGeom>
              <a:avLst/>
              <a:gdLst>
                <a:gd name="T0" fmla="*/ 0 w 917"/>
                <a:gd name="T1" fmla="*/ 971 h 1077"/>
                <a:gd name="T2" fmla="*/ 138 w 917"/>
                <a:gd name="T3" fmla="*/ 928 h 1077"/>
                <a:gd name="T4" fmla="*/ 106 w 917"/>
                <a:gd name="T5" fmla="*/ 1077 h 1077"/>
                <a:gd name="T6" fmla="*/ 138 w 917"/>
                <a:gd name="T7" fmla="*/ 928 h 1077"/>
                <a:gd name="T8" fmla="*/ 160 w 917"/>
                <a:gd name="T9" fmla="*/ 821 h 1077"/>
                <a:gd name="T10" fmla="*/ 245 w 917"/>
                <a:gd name="T11" fmla="*/ 683 h 1077"/>
                <a:gd name="T12" fmla="*/ 341 w 917"/>
                <a:gd name="T13" fmla="*/ 480 h 1077"/>
                <a:gd name="T14" fmla="*/ 512 w 917"/>
                <a:gd name="T15" fmla="*/ 320 h 1077"/>
                <a:gd name="T16" fmla="*/ 672 w 917"/>
                <a:gd name="T17" fmla="*/ 181 h 1077"/>
                <a:gd name="T18" fmla="*/ 714 w 917"/>
                <a:gd name="T19" fmla="*/ 75 h 1077"/>
                <a:gd name="T20" fmla="*/ 778 w 917"/>
                <a:gd name="T21" fmla="*/ 21 h 1077"/>
                <a:gd name="T22" fmla="*/ 917 w 917"/>
                <a:gd name="T23" fmla="*/ 0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7" h="1077">
                  <a:moveTo>
                    <a:pt x="0" y="971"/>
                  </a:moveTo>
                  <a:cubicBezTo>
                    <a:pt x="60" y="940"/>
                    <a:pt x="120" y="910"/>
                    <a:pt x="138" y="928"/>
                  </a:cubicBezTo>
                  <a:cubicBezTo>
                    <a:pt x="156" y="946"/>
                    <a:pt x="106" y="1077"/>
                    <a:pt x="106" y="1077"/>
                  </a:cubicBezTo>
                  <a:cubicBezTo>
                    <a:pt x="106" y="1077"/>
                    <a:pt x="129" y="971"/>
                    <a:pt x="138" y="928"/>
                  </a:cubicBezTo>
                  <a:cubicBezTo>
                    <a:pt x="147" y="885"/>
                    <a:pt x="142" y="862"/>
                    <a:pt x="160" y="821"/>
                  </a:cubicBezTo>
                  <a:cubicBezTo>
                    <a:pt x="178" y="780"/>
                    <a:pt x="215" y="740"/>
                    <a:pt x="245" y="683"/>
                  </a:cubicBezTo>
                  <a:cubicBezTo>
                    <a:pt x="275" y="626"/>
                    <a:pt x="297" y="540"/>
                    <a:pt x="341" y="480"/>
                  </a:cubicBezTo>
                  <a:cubicBezTo>
                    <a:pt x="385" y="420"/>
                    <a:pt x="457" y="370"/>
                    <a:pt x="512" y="320"/>
                  </a:cubicBezTo>
                  <a:cubicBezTo>
                    <a:pt x="567" y="270"/>
                    <a:pt x="638" y="222"/>
                    <a:pt x="672" y="181"/>
                  </a:cubicBezTo>
                  <a:cubicBezTo>
                    <a:pt x="706" y="140"/>
                    <a:pt x="696" y="102"/>
                    <a:pt x="714" y="75"/>
                  </a:cubicBezTo>
                  <a:cubicBezTo>
                    <a:pt x="732" y="48"/>
                    <a:pt x="744" y="34"/>
                    <a:pt x="778" y="21"/>
                  </a:cubicBezTo>
                  <a:cubicBezTo>
                    <a:pt x="812" y="8"/>
                    <a:pt x="864" y="4"/>
                    <a:pt x="917" y="0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17"/>
            <p:cNvSpPr>
              <a:spLocks/>
            </p:cNvSpPr>
            <p:nvPr/>
          </p:nvSpPr>
          <p:spPr bwMode="auto">
            <a:xfrm>
              <a:off x="3656013" y="1270000"/>
              <a:ext cx="269875" cy="2312988"/>
            </a:xfrm>
            <a:custGeom>
              <a:avLst/>
              <a:gdLst>
                <a:gd name="T0" fmla="*/ 170 w 170"/>
                <a:gd name="T1" fmla="*/ 1345 h 1457"/>
                <a:gd name="T2" fmla="*/ 85 w 170"/>
                <a:gd name="T3" fmla="*/ 1452 h 1457"/>
                <a:gd name="T4" fmla="*/ 12 w 170"/>
                <a:gd name="T5" fmla="*/ 1312 h 1457"/>
                <a:gd name="T6" fmla="*/ 12 w 170"/>
                <a:gd name="T7" fmla="*/ 970 h 1457"/>
                <a:gd name="T8" fmla="*/ 12 w 170"/>
                <a:gd name="T9" fmla="*/ 586 h 1457"/>
                <a:gd name="T10" fmla="*/ 12 w 170"/>
                <a:gd name="T11" fmla="*/ 554 h 1457"/>
                <a:gd name="T12" fmla="*/ 12 w 170"/>
                <a:gd name="T13" fmla="*/ 0 h 1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457">
                  <a:moveTo>
                    <a:pt x="170" y="1345"/>
                  </a:moveTo>
                  <a:cubicBezTo>
                    <a:pt x="144" y="1398"/>
                    <a:pt x="111" y="1457"/>
                    <a:pt x="85" y="1452"/>
                  </a:cubicBezTo>
                  <a:cubicBezTo>
                    <a:pt x="59" y="1447"/>
                    <a:pt x="24" y="1392"/>
                    <a:pt x="12" y="1312"/>
                  </a:cubicBezTo>
                  <a:cubicBezTo>
                    <a:pt x="0" y="1232"/>
                    <a:pt x="12" y="1091"/>
                    <a:pt x="12" y="970"/>
                  </a:cubicBezTo>
                  <a:cubicBezTo>
                    <a:pt x="12" y="849"/>
                    <a:pt x="12" y="655"/>
                    <a:pt x="12" y="586"/>
                  </a:cubicBezTo>
                  <a:cubicBezTo>
                    <a:pt x="12" y="517"/>
                    <a:pt x="12" y="652"/>
                    <a:pt x="12" y="554"/>
                  </a:cubicBezTo>
                  <a:cubicBezTo>
                    <a:pt x="12" y="456"/>
                    <a:pt x="12" y="115"/>
                    <a:pt x="12" y="0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886491" y="2021789"/>
            <a:ext cx="18524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General visceral </a:t>
            </a:r>
          </a:p>
          <a:p>
            <a:r>
              <a:rPr lang="en-US" sz="1800" dirty="0"/>
              <a:t>afferents</a:t>
            </a:r>
          </a:p>
        </p:txBody>
      </p:sp>
      <p:sp>
        <p:nvSpPr>
          <p:cNvPr id="4" name="Oval 3"/>
          <p:cNvSpPr/>
          <p:nvPr/>
        </p:nvSpPr>
        <p:spPr bwMode="auto">
          <a:xfrm>
            <a:off x="3292177" y="3258255"/>
            <a:ext cx="367654" cy="133672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84" charset="-128"/>
            </a:endParaRPr>
          </a:p>
        </p:txBody>
      </p:sp>
      <p:cxnSp>
        <p:nvCxnSpPr>
          <p:cNvPr id="16" name="Straight Connector 15"/>
          <p:cNvCxnSpPr/>
          <p:nvPr/>
        </p:nvCxnSpPr>
        <p:spPr bwMode="auto">
          <a:xfrm flipH="1" flipV="1">
            <a:off x="1771425" y="2690149"/>
            <a:ext cx="1520750" cy="65165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261076" y="2005080"/>
            <a:ext cx="3492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2</a:t>
            </a:r>
            <a:r>
              <a:rPr lang="en-US" sz="1800" baseline="30000" dirty="0">
                <a:solidFill>
                  <a:srgbClr val="FF0000"/>
                </a:solidFill>
              </a:rPr>
              <a:t>°</a:t>
            </a:r>
            <a:r>
              <a:rPr lang="en-US" sz="1800" dirty="0">
                <a:solidFill>
                  <a:srgbClr val="FF0000"/>
                </a:solidFill>
              </a:rPr>
              <a:t> post-synaptic Dorsal Column Neurons (PDCN) arise deep in dorsal horn</a:t>
            </a:r>
          </a:p>
        </p:txBody>
      </p:sp>
    </p:spTree>
    <p:extLst>
      <p:ext uri="{BB962C8B-B14F-4D97-AF65-F5344CB8AC3E}">
        <p14:creationId xmlns:p14="http://schemas.microsoft.com/office/powerpoint/2010/main" val="1800170061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video>
              <p:cMediaNode>
                <p:cTn id="3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8" name="HAIN005-003a" descr="HAIN005-003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38" y="638175"/>
            <a:ext cx="4705350" cy="397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9" name="HAIN005-003b" descr="HAIN005-003b">
            <a:hlinkClick r:id="" action="ppaction://media"/>
          </p:cNvPr>
          <p:cNvPicPr>
            <a:picLocks noRot="1" noChangeAspect="1" noChangeArrowheads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025" y="4575175"/>
            <a:ext cx="5021263" cy="4265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167" name="Freeform 11"/>
          <p:cNvSpPr>
            <a:spLocks/>
          </p:cNvSpPr>
          <p:nvPr/>
        </p:nvSpPr>
        <p:spPr bwMode="auto">
          <a:xfrm>
            <a:off x="3244850" y="4697413"/>
            <a:ext cx="1531938" cy="2379662"/>
          </a:xfrm>
          <a:custGeom>
            <a:avLst/>
            <a:gdLst>
              <a:gd name="T0" fmla="*/ 80 w 965"/>
              <a:gd name="T1" fmla="*/ 37 h 1499"/>
              <a:gd name="T2" fmla="*/ 45 w 965"/>
              <a:gd name="T3" fmla="*/ 99 h 1499"/>
              <a:gd name="T4" fmla="*/ 54 w 965"/>
              <a:gd name="T5" fmla="*/ 348 h 1499"/>
              <a:gd name="T6" fmla="*/ 54 w 965"/>
              <a:gd name="T7" fmla="*/ 650 h 1499"/>
              <a:gd name="T8" fmla="*/ 18 w 965"/>
              <a:gd name="T9" fmla="*/ 1219 h 1499"/>
              <a:gd name="T10" fmla="*/ 9 w 965"/>
              <a:gd name="T11" fmla="*/ 1325 h 1499"/>
              <a:gd name="T12" fmla="*/ 72 w 965"/>
              <a:gd name="T13" fmla="*/ 1388 h 1499"/>
              <a:gd name="T14" fmla="*/ 152 w 965"/>
              <a:gd name="T15" fmla="*/ 1370 h 1499"/>
              <a:gd name="T16" fmla="*/ 774 w 965"/>
              <a:gd name="T17" fmla="*/ 614 h 1499"/>
              <a:gd name="T18" fmla="*/ 898 w 965"/>
              <a:gd name="T19" fmla="*/ 445 h 1499"/>
              <a:gd name="T20" fmla="*/ 943 w 965"/>
              <a:gd name="T21" fmla="*/ 383 h 1499"/>
              <a:gd name="T22" fmla="*/ 765 w 965"/>
              <a:gd name="T23" fmla="*/ 205 h 1499"/>
              <a:gd name="T24" fmla="*/ 223 w 965"/>
              <a:gd name="T25" fmla="*/ 28 h 1499"/>
              <a:gd name="T26" fmla="*/ 80 w 965"/>
              <a:gd name="T27" fmla="*/ 37 h 1499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965"/>
              <a:gd name="T43" fmla="*/ 0 h 1499"/>
              <a:gd name="T44" fmla="*/ 965 w 965"/>
              <a:gd name="T45" fmla="*/ 1499 h 1499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965" h="1499">
                <a:moveTo>
                  <a:pt x="80" y="37"/>
                </a:moveTo>
                <a:cubicBezTo>
                  <a:pt x="57" y="43"/>
                  <a:pt x="49" y="47"/>
                  <a:pt x="45" y="99"/>
                </a:cubicBezTo>
                <a:cubicBezTo>
                  <a:pt x="41" y="151"/>
                  <a:pt x="53" y="256"/>
                  <a:pt x="54" y="348"/>
                </a:cubicBezTo>
                <a:cubicBezTo>
                  <a:pt x="55" y="440"/>
                  <a:pt x="60" y="505"/>
                  <a:pt x="54" y="650"/>
                </a:cubicBezTo>
                <a:cubicBezTo>
                  <a:pt x="48" y="795"/>
                  <a:pt x="25" y="1107"/>
                  <a:pt x="18" y="1219"/>
                </a:cubicBezTo>
                <a:cubicBezTo>
                  <a:pt x="11" y="1331"/>
                  <a:pt x="0" y="1297"/>
                  <a:pt x="9" y="1325"/>
                </a:cubicBezTo>
                <a:cubicBezTo>
                  <a:pt x="18" y="1353"/>
                  <a:pt x="48" y="1381"/>
                  <a:pt x="72" y="1388"/>
                </a:cubicBezTo>
                <a:cubicBezTo>
                  <a:pt x="96" y="1395"/>
                  <a:pt x="35" y="1499"/>
                  <a:pt x="152" y="1370"/>
                </a:cubicBezTo>
                <a:cubicBezTo>
                  <a:pt x="269" y="1241"/>
                  <a:pt x="650" y="768"/>
                  <a:pt x="774" y="614"/>
                </a:cubicBezTo>
                <a:cubicBezTo>
                  <a:pt x="898" y="460"/>
                  <a:pt x="870" y="484"/>
                  <a:pt x="898" y="445"/>
                </a:cubicBezTo>
                <a:cubicBezTo>
                  <a:pt x="926" y="406"/>
                  <a:pt x="965" y="423"/>
                  <a:pt x="943" y="383"/>
                </a:cubicBezTo>
                <a:cubicBezTo>
                  <a:pt x="921" y="343"/>
                  <a:pt x="885" y="264"/>
                  <a:pt x="765" y="205"/>
                </a:cubicBezTo>
                <a:cubicBezTo>
                  <a:pt x="645" y="146"/>
                  <a:pt x="337" y="56"/>
                  <a:pt x="223" y="28"/>
                </a:cubicBezTo>
                <a:cubicBezTo>
                  <a:pt x="109" y="0"/>
                  <a:pt x="110" y="35"/>
                  <a:pt x="80" y="37"/>
                </a:cubicBezTo>
                <a:close/>
              </a:path>
            </a:pathLst>
          </a:custGeom>
          <a:solidFill>
            <a:srgbClr val="779BFF">
              <a:alpha val="5882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8" name="Freeform 12"/>
          <p:cNvSpPr>
            <a:spLocks/>
          </p:cNvSpPr>
          <p:nvPr/>
        </p:nvSpPr>
        <p:spPr bwMode="auto">
          <a:xfrm>
            <a:off x="3322638" y="4892675"/>
            <a:ext cx="1501775" cy="2024063"/>
          </a:xfrm>
          <a:custGeom>
            <a:avLst/>
            <a:gdLst>
              <a:gd name="T0" fmla="*/ 627 w 946"/>
              <a:gd name="T1" fmla="*/ 47 h 1275"/>
              <a:gd name="T2" fmla="*/ 369 w 946"/>
              <a:gd name="T3" fmla="*/ 554 h 1275"/>
              <a:gd name="T4" fmla="*/ 103 w 946"/>
              <a:gd name="T5" fmla="*/ 1122 h 1275"/>
              <a:gd name="T6" fmla="*/ 40 w 946"/>
              <a:gd name="T7" fmla="*/ 1247 h 1275"/>
              <a:gd name="T8" fmla="*/ 343 w 946"/>
              <a:gd name="T9" fmla="*/ 954 h 1275"/>
              <a:gd name="T10" fmla="*/ 903 w 946"/>
              <a:gd name="T11" fmla="*/ 269 h 1275"/>
              <a:gd name="T12" fmla="*/ 627 w 946"/>
              <a:gd name="T13" fmla="*/ 47 h 1275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946"/>
              <a:gd name="T22" fmla="*/ 0 h 1275"/>
              <a:gd name="T23" fmla="*/ 946 w 946"/>
              <a:gd name="T24" fmla="*/ 1275 h 1275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946" h="1275">
                <a:moveTo>
                  <a:pt x="627" y="47"/>
                </a:moveTo>
                <a:cubicBezTo>
                  <a:pt x="538" y="94"/>
                  <a:pt x="456" y="375"/>
                  <a:pt x="369" y="554"/>
                </a:cubicBezTo>
                <a:cubicBezTo>
                  <a:pt x="282" y="733"/>
                  <a:pt x="158" y="1006"/>
                  <a:pt x="103" y="1122"/>
                </a:cubicBezTo>
                <a:cubicBezTo>
                  <a:pt x="48" y="1238"/>
                  <a:pt x="0" y="1275"/>
                  <a:pt x="40" y="1247"/>
                </a:cubicBezTo>
                <a:cubicBezTo>
                  <a:pt x="80" y="1219"/>
                  <a:pt x="199" y="1117"/>
                  <a:pt x="343" y="954"/>
                </a:cubicBezTo>
                <a:cubicBezTo>
                  <a:pt x="487" y="791"/>
                  <a:pt x="860" y="419"/>
                  <a:pt x="903" y="269"/>
                </a:cubicBezTo>
                <a:cubicBezTo>
                  <a:pt x="946" y="119"/>
                  <a:pt x="716" y="0"/>
                  <a:pt x="627" y="47"/>
                </a:cubicBezTo>
                <a:close/>
              </a:path>
            </a:pathLst>
          </a:custGeom>
          <a:solidFill>
            <a:schemeClr val="accent1">
              <a:alpha val="41176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9" name="Text Box 13"/>
          <p:cNvSpPr txBox="1">
            <a:spLocks noChangeArrowheads="1"/>
          </p:cNvSpPr>
          <p:nvPr/>
        </p:nvSpPr>
        <p:spPr bwMode="auto">
          <a:xfrm>
            <a:off x="3421063" y="4992688"/>
            <a:ext cx="6080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>
                <a:solidFill>
                  <a:srgbClr val="F3DB4A"/>
                </a:solidFill>
              </a:rPr>
              <a:t>FG</a:t>
            </a:r>
          </a:p>
        </p:txBody>
      </p:sp>
      <p:sp>
        <p:nvSpPr>
          <p:cNvPr id="92170" name="Text Box 14"/>
          <p:cNvSpPr txBox="1">
            <a:spLocks noChangeArrowheads="1"/>
          </p:cNvSpPr>
          <p:nvPr/>
        </p:nvSpPr>
        <p:spPr bwMode="auto">
          <a:xfrm>
            <a:off x="3957638" y="5386388"/>
            <a:ext cx="590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>
                <a:solidFill>
                  <a:srgbClr val="F3DB4A"/>
                </a:solidFill>
              </a:rPr>
              <a:t>FC</a:t>
            </a:r>
          </a:p>
        </p:txBody>
      </p:sp>
      <p:sp>
        <p:nvSpPr>
          <p:cNvPr id="92171" name="Text Box 15"/>
          <p:cNvSpPr txBox="1">
            <a:spLocks noChangeArrowheads="1"/>
          </p:cNvSpPr>
          <p:nvPr/>
        </p:nvSpPr>
        <p:spPr bwMode="auto">
          <a:xfrm>
            <a:off x="3111500" y="25400"/>
            <a:ext cx="40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D</a:t>
            </a:r>
          </a:p>
        </p:txBody>
      </p:sp>
      <p:sp>
        <p:nvSpPr>
          <p:cNvPr id="92172" name="Text Box 16"/>
          <p:cNvSpPr txBox="1">
            <a:spLocks noChangeArrowheads="1"/>
          </p:cNvSpPr>
          <p:nvPr/>
        </p:nvSpPr>
        <p:spPr bwMode="auto">
          <a:xfrm>
            <a:off x="3252788" y="8591550"/>
            <a:ext cx="387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V</a:t>
            </a:r>
          </a:p>
        </p:txBody>
      </p:sp>
      <p:sp>
        <p:nvSpPr>
          <p:cNvPr id="92173" name="Text Box 17"/>
          <p:cNvSpPr txBox="1">
            <a:spLocks noChangeArrowheads="1"/>
          </p:cNvSpPr>
          <p:nvPr/>
        </p:nvSpPr>
        <p:spPr bwMode="auto">
          <a:xfrm>
            <a:off x="4122738" y="1339850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/>
              <a:t>T</a:t>
            </a:r>
          </a:p>
        </p:txBody>
      </p:sp>
      <p:sp>
        <p:nvSpPr>
          <p:cNvPr id="92174" name="Freeform 18"/>
          <p:cNvSpPr>
            <a:spLocks/>
          </p:cNvSpPr>
          <p:nvPr/>
        </p:nvSpPr>
        <p:spPr bwMode="auto">
          <a:xfrm>
            <a:off x="5348288" y="484188"/>
            <a:ext cx="550862" cy="66675"/>
          </a:xfrm>
          <a:custGeom>
            <a:avLst/>
            <a:gdLst>
              <a:gd name="T0" fmla="*/ 0 w 347"/>
              <a:gd name="T1" fmla="*/ 42 h 42"/>
              <a:gd name="T2" fmla="*/ 142 w 347"/>
              <a:gd name="T3" fmla="*/ 6 h 42"/>
              <a:gd name="T4" fmla="*/ 347 w 347"/>
              <a:gd name="T5" fmla="*/ 6 h 42"/>
              <a:gd name="T6" fmla="*/ 0 60000 65536"/>
              <a:gd name="T7" fmla="*/ 0 60000 65536"/>
              <a:gd name="T8" fmla="*/ 0 60000 65536"/>
              <a:gd name="T9" fmla="*/ 0 w 347"/>
              <a:gd name="T10" fmla="*/ 0 h 42"/>
              <a:gd name="T11" fmla="*/ 347 w 347"/>
              <a:gd name="T12" fmla="*/ 42 h 4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47" h="42">
                <a:moveTo>
                  <a:pt x="0" y="42"/>
                </a:moveTo>
                <a:cubicBezTo>
                  <a:pt x="42" y="27"/>
                  <a:pt x="84" y="12"/>
                  <a:pt x="142" y="6"/>
                </a:cubicBezTo>
                <a:cubicBezTo>
                  <a:pt x="200" y="0"/>
                  <a:pt x="273" y="3"/>
                  <a:pt x="347" y="6"/>
                </a:cubicBezTo>
              </a:path>
            </a:pathLst>
          </a:custGeom>
          <a:noFill/>
          <a:ln w="381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75" name="Line 19"/>
          <p:cNvSpPr>
            <a:spLocks noChangeShapeType="1"/>
          </p:cNvSpPr>
          <p:nvPr/>
        </p:nvSpPr>
        <p:spPr bwMode="auto">
          <a:xfrm>
            <a:off x="5645150" y="338138"/>
            <a:ext cx="0" cy="155575"/>
          </a:xfrm>
          <a:prstGeom prst="line">
            <a:avLst/>
          </a:prstGeom>
          <a:noFill/>
          <a:ln w="381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76" name="Oval 20"/>
          <p:cNvSpPr>
            <a:spLocks noChangeArrowheads="1"/>
          </p:cNvSpPr>
          <p:nvPr/>
        </p:nvSpPr>
        <p:spPr bwMode="auto">
          <a:xfrm>
            <a:off x="5559425" y="196850"/>
            <a:ext cx="184150" cy="1270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182" name="Text Box 22"/>
          <p:cNvSpPr txBox="1">
            <a:spLocks noChangeArrowheads="1"/>
          </p:cNvSpPr>
          <p:nvPr/>
        </p:nvSpPr>
        <p:spPr bwMode="auto">
          <a:xfrm>
            <a:off x="4797425" y="1670050"/>
            <a:ext cx="1817688" cy="1016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/>
              <a:t>thoracic</a:t>
            </a:r>
          </a:p>
          <a:p>
            <a:r>
              <a:rPr lang="en-US" sz="2000"/>
              <a:t>viscera info</a:t>
            </a:r>
          </a:p>
          <a:p>
            <a:r>
              <a:rPr lang="en-US" sz="2000"/>
              <a:t>ascends in FC</a:t>
            </a:r>
          </a:p>
        </p:txBody>
      </p:sp>
      <p:sp>
        <p:nvSpPr>
          <p:cNvPr id="92183" name="Freeform 23"/>
          <p:cNvSpPr>
            <a:spLocks/>
          </p:cNvSpPr>
          <p:nvPr/>
        </p:nvSpPr>
        <p:spPr bwMode="auto">
          <a:xfrm>
            <a:off x="3756025" y="541338"/>
            <a:ext cx="1628775" cy="2303462"/>
          </a:xfrm>
          <a:custGeom>
            <a:avLst/>
            <a:gdLst>
              <a:gd name="T0" fmla="*/ 1026 w 1026"/>
              <a:gd name="T1" fmla="*/ 0 h 1451"/>
              <a:gd name="T2" fmla="*/ 919 w 1026"/>
              <a:gd name="T3" fmla="*/ 107 h 1451"/>
              <a:gd name="T4" fmla="*/ 567 w 1026"/>
              <a:gd name="T5" fmla="*/ 534 h 1451"/>
              <a:gd name="T6" fmla="*/ 322 w 1026"/>
              <a:gd name="T7" fmla="*/ 950 h 1451"/>
              <a:gd name="T8" fmla="*/ 109 w 1026"/>
              <a:gd name="T9" fmla="*/ 1302 h 1451"/>
              <a:gd name="T10" fmla="*/ 2 w 1026"/>
              <a:gd name="T11" fmla="*/ 1344 h 1451"/>
              <a:gd name="T12" fmla="*/ 98 w 1026"/>
              <a:gd name="T13" fmla="*/ 1312 h 1451"/>
              <a:gd name="T14" fmla="*/ 130 w 1026"/>
              <a:gd name="T15" fmla="*/ 1451 h 1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26" h="1451">
                <a:moveTo>
                  <a:pt x="1026" y="0"/>
                </a:moveTo>
                <a:cubicBezTo>
                  <a:pt x="1010" y="9"/>
                  <a:pt x="995" y="18"/>
                  <a:pt x="919" y="107"/>
                </a:cubicBezTo>
                <a:cubicBezTo>
                  <a:pt x="843" y="196"/>
                  <a:pt x="666" y="394"/>
                  <a:pt x="567" y="534"/>
                </a:cubicBezTo>
                <a:cubicBezTo>
                  <a:pt x="468" y="674"/>
                  <a:pt x="398" y="822"/>
                  <a:pt x="322" y="950"/>
                </a:cubicBezTo>
                <a:cubicBezTo>
                  <a:pt x="246" y="1078"/>
                  <a:pt x="162" y="1236"/>
                  <a:pt x="109" y="1302"/>
                </a:cubicBezTo>
                <a:cubicBezTo>
                  <a:pt x="56" y="1368"/>
                  <a:pt x="4" y="1342"/>
                  <a:pt x="2" y="1344"/>
                </a:cubicBezTo>
                <a:cubicBezTo>
                  <a:pt x="0" y="1346"/>
                  <a:pt x="77" y="1294"/>
                  <a:pt x="98" y="1312"/>
                </a:cubicBezTo>
                <a:cubicBezTo>
                  <a:pt x="119" y="1330"/>
                  <a:pt x="124" y="1390"/>
                  <a:pt x="130" y="1451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84" name="Freeform 24"/>
          <p:cNvSpPr>
            <a:spLocks/>
          </p:cNvSpPr>
          <p:nvPr/>
        </p:nvSpPr>
        <p:spPr bwMode="auto">
          <a:xfrm>
            <a:off x="3594100" y="596900"/>
            <a:ext cx="776288" cy="2286000"/>
          </a:xfrm>
          <a:custGeom>
            <a:avLst/>
            <a:gdLst>
              <a:gd name="T0" fmla="*/ 134 w 489"/>
              <a:gd name="T1" fmla="*/ 1397 h 1440"/>
              <a:gd name="T2" fmla="*/ 16 w 489"/>
              <a:gd name="T3" fmla="*/ 1419 h 1440"/>
              <a:gd name="T4" fmla="*/ 38 w 489"/>
              <a:gd name="T5" fmla="*/ 1269 h 1440"/>
              <a:gd name="T6" fmla="*/ 198 w 489"/>
              <a:gd name="T7" fmla="*/ 949 h 1440"/>
              <a:gd name="T8" fmla="*/ 336 w 489"/>
              <a:gd name="T9" fmla="*/ 640 h 1440"/>
              <a:gd name="T10" fmla="*/ 464 w 489"/>
              <a:gd name="T11" fmla="*/ 235 h 1440"/>
              <a:gd name="T12" fmla="*/ 486 w 489"/>
              <a:gd name="T13" fmla="*/ 0 h 1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89" h="1440">
                <a:moveTo>
                  <a:pt x="134" y="1397"/>
                </a:moveTo>
                <a:cubicBezTo>
                  <a:pt x="83" y="1418"/>
                  <a:pt x="32" y="1440"/>
                  <a:pt x="16" y="1419"/>
                </a:cubicBezTo>
                <a:cubicBezTo>
                  <a:pt x="0" y="1398"/>
                  <a:pt x="8" y="1347"/>
                  <a:pt x="38" y="1269"/>
                </a:cubicBezTo>
                <a:cubicBezTo>
                  <a:pt x="68" y="1191"/>
                  <a:pt x="148" y="1054"/>
                  <a:pt x="198" y="949"/>
                </a:cubicBezTo>
                <a:cubicBezTo>
                  <a:pt x="248" y="844"/>
                  <a:pt x="292" y="759"/>
                  <a:pt x="336" y="640"/>
                </a:cubicBezTo>
                <a:cubicBezTo>
                  <a:pt x="380" y="521"/>
                  <a:pt x="439" y="342"/>
                  <a:pt x="464" y="235"/>
                </a:cubicBezTo>
                <a:cubicBezTo>
                  <a:pt x="489" y="128"/>
                  <a:pt x="487" y="64"/>
                  <a:pt x="486" y="0"/>
                </a:cubicBezTo>
              </a:path>
            </a:pathLst>
          </a:custGeom>
          <a:noFill/>
          <a:ln w="28575" cmpd="sng">
            <a:solidFill>
              <a:srgbClr val="FF0000"/>
            </a:solidFill>
            <a:round/>
            <a:headEnd type="oval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98835" y="2740874"/>
            <a:ext cx="184150" cy="1270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39883" y="47034"/>
            <a:ext cx="31616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“Post-synaptic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dorsal column neurons”</a:t>
            </a:r>
          </a:p>
          <a:p>
            <a:r>
              <a:rPr lang="en-US" sz="2000" dirty="0">
                <a:solidFill>
                  <a:srgbClr val="FF0000"/>
                </a:solidFill>
              </a:rPr>
              <a:t>= 2° neurons for</a:t>
            </a:r>
          </a:p>
          <a:p>
            <a:r>
              <a:rPr lang="en-US" sz="2000" dirty="0">
                <a:solidFill>
                  <a:srgbClr val="FF0000"/>
                </a:solidFill>
              </a:rPr>
              <a:t>visceral pain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38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3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388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638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3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3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389"/>
                  </p:tgtEl>
                </p:cond>
              </p:nextCondLst>
            </p:seq>
            <p:video>
              <p:cMediaNode>
                <p:cTn id="13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6389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AutoShape 2"/>
          <p:cNvSpPr>
            <a:spLocks noChangeArrowheads="1"/>
          </p:cNvSpPr>
          <p:nvPr/>
        </p:nvSpPr>
        <p:spPr bwMode="auto">
          <a:xfrm>
            <a:off x="2222500" y="1181100"/>
            <a:ext cx="2374900" cy="1460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4211" name="AutoShape 3"/>
          <p:cNvSpPr>
            <a:spLocks noChangeArrowheads="1"/>
          </p:cNvSpPr>
          <p:nvPr/>
        </p:nvSpPr>
        <p:spPr bwMode="auto">
          <a:xfrm>
            <a:off x="2197100" y="2641600"/>
            <a:ext cx="2374900" cy="1016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4212" name="AutoShape 4"/>
          <p:cNvSpPr>
            <a:spLocks noChangeArrowheads="1"/>
          </p:cNvSpPr>
          <p:nvPr/>
        </p:nvSpPr>
        <p:spPr bwMode="auto">
          <a:xfrm>
            <a:off x="2184400" y="5016500"/>
            <a:ext cx="2374900" cy="685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4213" name="AutoShape 5"/>
          <p:cNvSpPr>
            <a:spLocks noChangeArrowheads="1"/>
          </p:cNvSpPr>
          <p:nvPr/>
        </p:nvSpPr>
        <p:spPr bwMode="auto">
          <a:xfrm>
            <a:off x="2209800" y="5702300"/>
            <a:ext cx="2374900" cy="316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4214" name="Text Box 6"/>
          <p:cNvSpPr txBox="1">
            <a:spLocks noChangeArrowheads="1"/>
          </p:cNvSpPr>
          <p:nvPr/>
        </p:nvSpPr>
        <p:spPr bwMode="auto">
          <a:xfrm>
            <a:off x="2489200" y="838200"/>
            <a:ext cx="2387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   Right      Left</a:t>
            </a:r>
          </a:p>
        </p:txBody>
      </p:sp>
      <p:sp>
        <p:nvSpPr>
          <p:cNvPr id="94216" name="Text Box 8"/>
          <p:cNvSpPr txBox="1">
            <a:spLocks noChangeArrowheads="1"/>
          </p:cNvSpPr>
          <p:nvPr/>
        </p:nvSpPr>
        <p:spPr bwMode="auto">
          <a:xfrm>
            <a:off x="5029200" y="4495800"/>
            <a:ext cx="1790700" cy="9144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Brainstem</a:t>
            </a:r>
          </a:p>
        </p:txBody>
      </p:sp>
      <p:sp>
        <p:nvSpPr>
          <p:cNvPr id="94217" name="Text Box 9"/>
          <p:cNvSpPr txBox="1">
            <a:spLocks noChangeArrowheads="1"/>
          </p:cNvSpPr>
          <p:nvPr/>
        </p:nvSpPr>
        <p:spPr bwMode="auto">
          <a:xfrm>
            <a:off x="4584700" y="2692400"/>
            <a:ext cx="2103438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Thalamus-VPL</a:t>
            </a:r>
          </a:p>
        </p:txBody>
      </p:sp>
      <p:sp>
        <p:nvSpPr>
          <p:cNvPr id="94218" name="Text Box 10"/>
          <p:cNvSpPr txBox="1">
            <a:spLocks noChangeArrowheads="1"/>
          </p:cNvSpPr>
          <p:nvPr/>
        </p:nvSpPr>
        <p:spPr bwMode="auto">
          <a:xfrm>
            <a:off x="4597400" y="1244600"/>
            <a:ext cx="1651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Cerebral</a:t>
            </a:r>
          </a:p>
          <a:p>
            <a:r>
              <a:rPr lang="en-US" sz="1800" b="1"/>
              <a:t>cortex</a:t>
            </a:r>
          </a:p>
          <a:p>
            <a:r>
              <a:rPr lang="en-US" sz="1800" b="1"/>
              <a:t>(insular cx)</a:t>
            </a:r>
          </a:p>
        </p:txBody>
      </p:sp>
      <p:sp>
        <p:nvSpPr>
          <p:cNvPr id="94219" name="AutoShape 11"/>
          <p:cNvSpPr>
            <a:spLocks noChangeArrowheads="1"/>
          </p:cNvSpPr>
          <p:nvPr/>
        </p:nvSpPr>
        <p:spPr bwMode="auto">
          <a:xfrm>
            <a:off x="2197100" y="4330700"/>
            <a:ext cx="2374900" cy="685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4220" name="AutoShape 12"/>
          <p:cNvSpPr>
            <a:spLocks noChangeArrowheads="1"/>
          </p:cNvSpPr>
          <p:nvPr/>
        </p:nvSpPr>
        <p:spPr bwMode="auto">
          <a:xfrm>
            <a:off x="2209800" y="3657600"/>
            <a:ext cx="2374900" cy="685800"/>
          </a:xfrm>
          <a:prstGeom prst="roundRect">
            <a:avLst>
              <a:gd name="adj" fmla="val 16667"/>
            </a:avLst>
          </a:prstGeom>
          <a:noFill/>
          <a:ln w="2857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r>
              <a:rPr lang="en-US"/>
              <a:t>              </a:t>
            </a:r>
          </a:p>
        </p:txBody>
      </p:sp>
      <p:sp>
        <p:nvSpPr>
          <p:cNvPr id="94221" name="Line 13"/>
          <p:cNvSpPr>
            <a:spLocks noChangeShapeType="1"/>
          </p:cNvSpPr>
          <p:nvPr/>
        </p:nvSpPr>
        <p:spPr bwMode="auto">
          <a:xfrm>
            <a:off x="3403600" y="1104900"/>
            <a:ext cx="12700" cy="7886700"/>
          </a:xfrm>
          <a:prstGeom prst="line">
            <a:avLst/>
          </a:prstGeom>
          <a:noFill/>
          <a:ln w="2857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94222" name="Group 14"/>
          <p:cNvGrpSpPr>
            <a:grpSpLocks/>
          </p:cNvGrpSpPr>
          <p:nvPr/>
        </p:nvGrpSpPr>
        <p:grpSpPr bwMode="auto">
          <a:xfrm>
            <a:off x="1066800" y="3797300"/>
            <a:ext cx="1447800" cy="2057400"/>
            <a:chOff x="2800" y="4180"/>
            <a:chExt cx="1860" cy="3240"/>
          </a:xfrm>
        </p:grpSpPr>
        <p:sp>
          <p:nvSpPr>
            <p:cNvPr id="94223" name="Text Box 15"/>
            <p:cNvSpPr txBox="1">
              <a:spLocks noChangeArrowheads="1"/>
            </p:cNvSpPr>
            <p:nvPr/>
          </p:nvSpPr>
          <p:spPr bwMode="auto">
            <a:xfrm>
              <a:off x="2900" y="5980"/>
              <a:ext cx="1440" cy="1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/>
                <a:t>medulla</a:t>
              </a:r>
            </a:p>
          </p:txBody>
        </p:sp>
        <p:sp>
          <p:nvSpPr>
            <p:cNvPr id="94224" name="Text Box 16"/>
            <p:cNvSpPr txBox="1">
              <a:spLocks noChangeArrowheads="1"/>
            </p:cNvSpPr>
            <p:nvPr/>
          </p:nvSpPr>
          <p:spPr bwMode="auto">
            <a:xfrm>
              <a:off x="3220" y="5120"/>
              <a:ext cx="1440" cy="1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/>
                <a:t>pons</a:t>
              </a:r>
            </a:p>
          </p:txBody>
        </p:sp>
        <p:sp>
          <p:nvSpPr>
            <p:cNvPr id="94225" name="Text Box 17"/>
            <p:cNvSpPr txBox="1">
              <a:spLocks noChangeArrowheads="1"/>
            </p:cNvSpPr>
            <p:nvPr/>
          </p:nvSpPr>
          <p:spPr bwMode="auto">
            <a:xfrm>
              <a:off x="2800" y="4180"/>
              <a:ext cx="1440" cy="1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sz="1600"/>
                <a:t>midbrain</a:t>
              </a:r>
            </a:p>
          </p:txBody>
        </p:sp>
      </p:grpSp>
      <p:sp>
        <p:nvSpPr>
          <p:cNvPr id="94226" name="AutoShape 18"/>
          <p:cNvSpPr>
            <a:spLocks/>
          </p:cNvSpPr>
          <p:nvPr/>
        </p:nvSpPr>
        <p:spPr bwMode="auto">
          <a:xfrm>
            <a:off x="4648200" y="3721100"/>
            <a:ext cx="381000" cy="1981200"/>
          </a:xfrm>
          <a:prstGeom prst="rightBrace">
            <a:avLst>
              <a:gd name="adj1" fmla="val 43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29" name="Freeform 21"/>
          <p:cNvSpPr>
            <a:spLocks/>
          </p:cNvSpPr>
          <p:nvPr/>
        </p:nvSpPr>
        <p:spPr bwMode="auto">
          <a:xfrm>
            <a:off x="387350" y="6961188"/>
            <a:ext cx="184150" cy="277812"/>
          </a:xfrm>
          <a:custGeom>
            <a:avLst/>
            <a:gdLst>
              <a:gd name="T0" fmla="*/ 0 w 116"/>
              <a:gd name="T1" fmla="*/ 0 h 175"/>
              <a:gd name="T2" fmla="*/ 114 w 116"/>
              <a:gd name="T3" fmla="*/ 107 h 175"/>
              <a:gd name="T4" fmla="*/ 15 w 116"/>
              <a:gd name="T5" fmla="*/ 175 h 175"/>
              <a:gd name="T6" fmla="*/ 0 60000 65536"/>
              <a:gd name="T7" fmla="*/ 0 60000 65536"/>
              <a:gd name="T8" fmla="*/ 0 60000 65536"/>
              <a:gd name="T9" fmla="*/ 0 w 116"/>
              <a:gd name="T10" fmla="*/ 0 h 175"/>
              <a:gd name="T11" fmla="*/ 116 w 116"/>
              <a:gd name="T12" fmla="*/ 175 h 17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16" h="175">
                <a:moveTo>
                  <a:pt x="0" y="0"/>
                </a:moveTo>
                <a:cubicBezTo>
                  <a:pt x="56" y="39"/>
                  <a:pt x="112" y="78"/>
                  <a:pt x="114" y="107"/>
                </a:cubicBezTo>
                <a:cubicBezTo>
                  <a:pt x="116" y="136"/>
                  <a:pt x="65" y="155"/>
                  <a:pt x="15" y="175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30" name="Oval 22"/>
          <p:cNvSpPr>
            <a:spLocks noChangeArrowheads="1"/>
          </p:cNvSpPr>
          <p:nvPr/>
        </p:nvSpPr>
        <p:spPr bwMode="auto">
          <a:xfrm>
            <a:off x="906463" y="6743700"/>
            <a:ext cx="206375" cy="206375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232" name="Text Box 24"/>
          <p:cNvSpPr txBox="1">
            <a:spLocks noChangeArrowheads="1"/>
          </p:cNvSpPr>
          <p:nvPr/>
        </p:nvSpPr>
        <p:spPr bwMode="auto">
          <a:xfrm>
            <a:off x="1371600" y="7245350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1</a:t>
            </a:r>
          </a:p>
        </p:txBody>
      </p:sp>
      <p:sp>
        <p:nvSpPr>
          <p:cNvPr id="94233" name="Oval 25"/>
          <p:cNvSpPr>
            <a:spLocks noChangeArrowheads="1"/>
          </p:cNvSpPr>
          <p:nvPr/>
        </p:nvSpPr>
        <p:spPr bwMode="auto">
          <a:xfrm>
            <a:off x="2684463" y="5257800"/>
            <a:ext cx="169862" cy="157163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234" name="Freeform 26"/>
          <p:cNvSpPr>
            <a:spLocks/>
          </p:cNvSpPr>
          <p:nvPr/>
        </p:nvSpPr>
        <p:spPr bwMode="auto">
          <a:xfrm>
            <a:off x="2770188" y="3090863"/>
            <a:ext cx="1252537" cy="2190750"/>
          </a:xfrm>
          <a:custGeom>
            <a:avLst/>
            <a:gdLst>
              <a:gd name="T0" fmla="*/ 0 w 789"/>
              <a:gd name="T1" fmla="*/ 2190750 h 1380"/>
              <a:gd name="T2" fmla="*/ 96837 w 789"/>
              <a:gd name="T3" fmla="*/ 2070100 h 1380"/>
              <a:gd name="T4" fmla="*/ 217487 w 789"/>
              <a:gd name="T5" fmla="*/ 2057400 h 1380"/>
              <a:gd name="T6" fmla="*/ 447675 w 789"/>
              <a:gd name="T7" fmla="*/ 2033588 h 1380"/>
              <a:gd name="T8" fmla="*/ 676275 w 789"/>
              <a:gd name="T9" fmla="*/ 2020888 h 1380"/>
              <a:gd name="T10" fmla="*/ 846137 w 789"/>
              <a:gd name="T11" fmla="*/ 1985963 h 1380"/>
              <a:gd name="T12" fmla="*/ 1027112 w 789"/>
              <a:gd name="T13" fmla="*/ 1766888 h 1380"/>
              <a:gd name="T14" fmla="*/ 1052512 w 789"/>
              <a:gd name="T15" fmla="*/ 1501775 h 1380"/>
              <a:gd name="T16" fmla="*/ 1063625 w 789"/>
              <a:gd name="T17" fmla="*/ 279400 h 1380"/>
              <a:gd name="T18" fmla="*/ 1246187 w 789"/>
              <a:gd name="T19" fmla="*/ 25400 h 1380"/>
              <a:gd name="T20" fmla="*/ 1100137 w 789"/>
              <a:gd name="T21" fmla="*/ 122238 h 1380"/>
              <a:gd name="T22" fmla="*/ 1052512 w 789"/>
              <a:gd name="T23" fmla="*/ 14288 h 138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789"/>
              <a:gd name="T37" fmla="*/ 0 h 1380"/>
              <a:gd name="T38" fmla="*/ 789 w 789"/>
              <a:gd name="T39" fmla="*/ 1380 h 1380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789" h="1380">
                <a:moveTo>
                  <a:pt x="0" y="1380"/>
                </a:moveTo>
                <a:cubicBezTo>
                  <a:pt x="10" y="1369"/>
                  <a:pt x="38" y="1318"/>
                  <a:pt x="61" y="1304"/>
                </a:cubicBezTo>
                <a:cubicBezTo>
                  <a:pt x="84" y="1290"/>
                  <a:pt x="100" y="1300"/>
                  <a:pt x="137" y="1296"/>
                </a:cubicBezTo>
                <a:cubicBezTo>
                  <a:pt x="174" y="1292"/>
                  <a:pt x="234" y="1285"/>
                  <a:pt x="282" y="1281"/>
                </a:cubicBezTo>
                <a:cubicBezTo>
                  <a:pt x="330" y="1277"/>
                  <a:pt x="384" y="1278"/>
                  <a:pt x="426" y="1273"/>
                </a:cubicBezTo>
                <a:cubicBezTo>
                  <a:pt x="468" y="1268"/>
                  <a:pt x="496" y="1278"/>
                  <a:pt x="533" y="1251"/>
                </a:cubicBezTo>
                <a:cubicBezTo>
                  <a:pt x="570" y="1224"/>
                  <a:pt x="625" y="1164"/>
                  <a:pt x="647" y="1113"/>
                </a:cubicBezTo>
                <a:cubicBezTo>
                  <a:pt x="669" y="1062"/>
                  <a:pt x="659" y="1102"/>
                  <a:pt x="663" y="946"/>
                </a:cubicBezTo>
                <a:cubicBezTo>
                  <a:pt x="667" y="790"/>
                  <a:pt x="650" y="331"/>
                  <a:pt x="670" y="176"/>
                </a:cubicBezTo>
                <a:cubicBezTo>
                  <a:pt x="690" y="21"/>
                  <a:pt x="781" y="32"/>
                  <a:pt x="785" y="16"/>
                </a:cubicBezTo>
                <a:cubicBezTo>
                  <a:pt x="789" y="0"/>
                  <a:pt x="713" y="78"/>
                  <a:pt x="693" y="77"/>
                </a:cubicBezTo>
                <a:cubicBezTo>
                  <a:pt x="673" y="76"/>
                  <a:pt x="668" y="42"/>
                  <a:pt x="663" y="9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35" name="Oval 27"/>
          <p:cNvSpPr>
            <a:spLocks noChangeArrowheads="1"/>
          </p:cNvSpPr>
          <p:nvPr/>
        </p:nvSpPr>
        <p:spPr bwMode="auto">
          <a:xfrm>
            <a:off x="2600325" y="6235700"/>
            <a:ext cx="327025" cy="120650"/>
          </a:xfrm>
          <a:prstGeom prst="ellips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36" name="Text Box 28"/>
          <p:cNvSpPr txBox="1">
            <a:spLocks noChangeArrowheads="1"/>
          </p:cNvSpPr>
          <p:nvPr/>
        </p:nvSpPr>
        <p:spPr bwMode="auto">
          <a:xfrm>
            <a:off x="962002" y="5725286"/>
            <a:ext cx="1017025" cy="33855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 dirty="0">
                <a:solidFill>
                  <a:srgbClr val="FF0000"/>
                </a:solidFill>
              </a:rPr>
              <a:t>PSDCNs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94237" name="Line 29"/>
          <p:cNvSpPr>
            <a:spLocks noChangeShapeType="1"/>
          </p:cNvSpPr>
          <p:nvPr/>
        </p:nvSpPr>
        <p:spPr bwMode="auto">
          <a:xfrm>
            <a:off x="1947863" y="6043613"/>
            <a:ext cx="665162" cy="2286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38" name="Oval 30"/>
          <p:cNvSpPr>
            <a:spLocks noChangeArrowheads="1"/>
          </p:cNvSpPr>
          <p:nvPr/>
        </p:nvSpPr>
        <p:spPr bwMode="auto">
          <a:xfrm>
            <a:off x="3263900" y="5040313"/>
            <a:ext cx="266700" cy="192087"/>
          </a:xfrm>
          <a:prstGeom prst="ellips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39" name="Line 31"/>
          <p:cNvSpPr>
            <a:spLocks noChangeShapeType="1"/>
          </p:cNvSpPr>
          <p:nvPr/>
        </p:nvSpPr>
        <p:spPr bwMode="auto">
          <a:xfrm>
            <a:off x="3519488" y="5148263"/>
            <a:ext cx="1392237" cy="71437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40" name="Text Box 32"/>
          <p:cNvSpPr txBox="1">
            <a:spLocks noChangeArrowheads="1"/>
          </p:cNvSpPr>
          <p:nvPr/>
        </p:nvSpPr>
        <p:spPr bwMode="auto">
          <a:xfrm>
            <a:off x="4870450" y="4921250"/>
            <a:ext cx="1962150" cy="590550"/>
          </a:xfrm>
          <a:prstGeom prst="rect">
            <a:avLst/>
          </a:prstGeom>
          <a:solidFill>
            <a:schemeClr val="bg1"/>
          </a:solidFill>
          <a:ln w="9525">
            <a:solidFill>
              <a:schemeClr val="accent2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>
                <a:solidFill>
                  <a:schemeClr val="accent2"/>
                </a:solidFill>
              </a:rPr>
              <a:t>int. arcuate fibers</a:t>
            </a:r>
          </a:p>
          <a:p>
            <a:r>
              <a:rPr lang="en-US" sz="1600">
                <a:solidFill>
                  <a:schemeClr val="accent2"/>
                </a:solidFill>
              </a:rPr>
              <a:t>= </a:t>
            </a:r>
            <a:r>
              <a:rPr lang="en-US" sz="1600" b="1">
                <a:solidFill>
                  <a:schemeClr val="accent2"/>
                </a:solidFill>
              </a:rPr>
              <a:t>sensory decuss.</a:t>
            </a:r>
            <a:endParaRPr lang="en-US" sz="1600">
              <a:solidFill>
                <a:schemeClr val="accent2"/>
              </a:solidFill>
            </a:endParaRPr>
          </a:p>
        </p:txBody>
      </p:sp>
      <p:sp>
        <p:nvSpPr>
          <p:cNvPr id="94241" name="Oval 33"/>
          <p:cNvSpPr>
            <a:spLocks noChangeArrowheads="1"/>
          </p:cNvSpPr>
          <p:nvPr/>
        </p:nvSpPr>
        <p:spPr bwMode="auto">
          <a:xfrm>
            <a:off x="3725863" y="3792538"/>
            <a:ext cx="204787" cy="98425"/>
          </a:xfrm>
          <a:prstGeom prst="ellips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42" name="Line 34"/>
          <p:cNvSpPr>
            <a:spLocks noChangeShapeType="1"/>
          </p:cNvSpPr>
          <p:nvPr/>
        </p:nvSpPr>
        <p:spPr bwMode="auto">
          <a:xfrm flipV="1">
            <a:off x="3906838" y="3395663"/>
            <a:ext cx="1016000" cy="433387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43" name="Text Box 35"/>
          <p:cNvSpPr txBox="1">
            <a:spLocks noChangeArrowheads="1"/>
          </p:cNvSpPr>
          <p:nvPr/>
        </p:nvSpPr>
        <p:spPr bwMode="auto">
          <a:xfrm>
            <a:off x="4927600" y="3225800"/>
            <a:ext cx="1752600" cy="346075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>
                <a:solidFill>
                  <a:schemeClr val="accent2"/>
                </a:solidFill>
              </a:rPr>
              <a:t>medial lemniscus</a:t>
            </a:r>
          </a:p>
        </p:txBody>
      </p:sp>
      <p:sp>
        <p:nvSpPr>
          <p:cNvPr id="94246" name="Text Box 38"/>
          <p:cNvSpPr txBox="1">
            <a:spLocks noChangeArrowheads="1"/>
          </p:cNvSpPr>
          <p:nvPr/>
        </p:nvSpPr>
        <p:spPr bwMode="auto">
          <a:xfrm>
            <a:off x="196850" y="7751763"/>
            <a:ext cx="1621658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accent2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>
                <a:solidFill>
                  <a:schemeClr val="accent2"/>
                </a:solidFill>
              </a:rPr>
              <a:t>1= DRG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2 = PSDCN</a:t>
            </a:r>
          </a:p>
          <a:p>
            <a:r>
              <a:rPr lang="en-US" sz="1600" dirty="0">
                <a:solidFill>
                  <a:schemeClr val="accent2"/>
                </a:solidFill>
              </a:rPr>
              <a:t>3 = N. </a:t>
            </a:r>
            <a:r>
              <a:rPr lang="en-US" sz="1600" dirty="0" err="1">
                <a:solidFill>
                  <a:schemeClr val="accent2"/>
                </a:solidFill>
              </a:rPr>
              <a:t>gracilis</a:t>
            </a:r>
            <a:endParaRPr lang="en-US" sz="1600" dirty="0">
              <a:solidFill>
                <a:schemeClr val="accent2"/>
              </a:solidFill>
            </a:endParaRPr>
          </a:p>
          <a:p>
            <a:r>
              <a:rPr lang="en-US" sz="1600" dirty="0">
                <a:solidFill>
                  <a:schemeClr val="accent2"/>
                </a:solidFill>
              </a:rPr>
              <a:t>      N. </a:t>
            </a:r>
            <a:r>
              <a:rPr lang="en-US" sz="1600" dirty="0" err="1">
                <a:solidFill>
                  <a:schemeClr val="accent2"/>
                </a:solidFill>
              </a:rPr>
              <a:t>cuneatus</a:t>
            </a:r>
            <a:endParaRPr lang="en-US" sz="1600" dirty="0">
              <a:solidFill>
                <a:schemeClr val="accent2"/>
              </a:solidFill>
            </a:endParaRPr>
          </a:p>
          <a:p>
            <a:r>
              <a:rPr lang="en-US" sz="1600" dirty="0">
                <a:solidFill>
                  <a:schemeClr val="accent2"/>
                </a:solidFill>
              </a:rPr>
              <a:t>4 = VPL</a:t>
            </a:r>
          </a:p>
          <a:p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94249" name="Freeform 41"/>
          <p:cNvSpPr>
            <a:spLocks/>
          </p:cNvSpPr>
          <p:nvPr/>
        </p:nvSpPr>
        <p:spPr bwMode="auto">
          <a:xfrm>
            <a:off x="3798888" y="1865313"/>
            <a:ext cx="587375" cy="1117600"/>
          </a:xfrm>
          <a:custGeom>
            <a:avLst/>
            <a:gdLst>
              <a:gd name="T0" fmla="*/ 71 w 370"/>
              <a:gd name="T1" fmla="*/ 704 h 704"/>
              <a:gd name="T2" fmla="*/ 39 w 370"/>
              <a:gd name="T3" fmla="*/ 480 h 704"/>
              <a:gd name="T4" fmla="*/ 39 w 370"/>
              <a:gd name="T5" fmla="*/ 171 h 704"/>
              <a:gd name="T6" fmla="*/ 274 w 370"/>
              <a:gd name="T7" fmla="*/ 117 h 704"/>
              <a:gd name="T8" fmla="*/ 316 w 370"/>
              <a:gd name="T9" fmla="*/ 0 h 704"/>
              <a:gd name="T10" fmla="*/ 284 w 370"/>
              <a:gd name="T11" fmla="*/ 117 h 704"/>
              <a:gd name="T12" fmla="*/ 370 w 370"/>
              <a:gd name="T13" fmla="*/ 181 h 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0" h="704">
                <a:moveTo>
                  <a:pt x="71" y="704"/>
                </a:moveTo>
                <a:cubicBezTo>
                  <a:pt x="57" y="636"/>
                  <a:pt x="44" y="569"/>
                  <a:pt x="39" y="480"/>
                </a:cubicBezTo>
                <a:cubicBezTo>
                  <a:pt x="34" y="391"/>
                  <a:pt x="0" y="231"/>
                  <a:pt x="39" y="171"/>
                </a:cubicBezTo>
                <a:cubicBezTo>
                  <a:pt x="78" y="111"/>
                  <a:pt x="228" y="145"/>
                  <a:pt x="274" y="117"/>
                </a:cubicBezTo>
                <a:cubicBezTo>
                  <a:pt x="320" y="89"/>
                  <a:pt x="314" y="0"/>
                  <a:pt x="316" y="0"/>
                </a:cubicBezTo>
                <a:cubicBezTo>
                  <a:pt x="318" y="0"/>
                  <a:pt x="275" y="87"/>
                  <a:pt x="284" y="117"/>
                </a:cubicBezTo>
                <a:cubicBezTo>
                  <a:pt x="293" y="147"/>
                  <a:pt x="331" y="164"/>
                  <a:pt x="370" y="181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 type="oval" w="med" len="med"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50" name="Freeform 42"/>
          <p:cNvSpPr>
            <a:spLocks/>
          </p:cNvSpPr>
          <p:nvPr/>
        </p:nvSpPr>
        <p:spPr bwMode="auto">
          <a:xfrm>
            <a:off x="558800" y="6943725"/>
            <a:ext cx="2082800" cy="307975"/>
          </a:xfrm>
          <a:custGeom>
            <a:avLst/>
            <a:gdLst>
              <a:gd name="T0" fmla="*/ 0 w 1312"/>
              <a:gd name="T1" fmla="*/ 130 h 194"/>
              <a:gd name="T2" fmla="*/ 256 w 1312"/>
              <a:gd name="T3" fmla="*/ 109 h 194"/>
              <a:gd name="T4" fmla="*/ 277 w 1312"/>
              <a:gd name="T5" fmla="*/ 2 h 194"/>
              <a:gd name="T6" fmla="*/ 277 w 1312"/>
              <a:gd name="T7" fmla="*/ 98 h 194"/>
              <a:gd name="T8" fmla="*/ 576 w 1312"/>
              <a:gd name="T9" fmla="*/ 130 h 194"/>
              <a:gd name="T10" fmla="*/ 1077 w 1312"/>
              <a:gd name="T11" fmla="*/ 151 h 194"/>
              <a:gd name="T12" fmla="*/ 1184 w 1312"/>
              <a:gd name="T13" fmla="*/ 119 h 194"/>
              <a:gd name="T14" fmla="*/ 1248 w 1312"/>
              <a:gd name="T15" fmla="*/ 2 h 194"/>
              <a:gd name="T16" fmla="*/ 1184 w 1312"/>
              <a:gd name="T17" fmla="*/ 119 h 194"/>
              <a:gd name="T18" fmla="*/ 1312 w 1312"/>
              <a:gd name="T19" fmla="*/ 194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2" h="194">
                <a:moveTo>
                  <a:pt x="0" y="130"/>
                </a:moveTo>
                <a:cubicBezTo>
                  <a:pt x="105" y="130"/>
                  <a:pt x="210" y="130"/>
                  <a:pt x="256" y="109"/>
                </a:cubicBezTo>
                <a:cubicBezTo>
                  <a:pt x="302" y="88"/>
                  <a:pt x="274" y="4"/>
                  <a:pt x="277" y="2"/>
                </a:cubicBezTo>
                <a:cubicBezTo>
                  <a:pt x="280" y="0"/>
                  <a:pt x="227" y="77"/>
                  <a:pt x="277" y="98"/>
                </a:cubicBezTo>
                <a:cubicBezTo>
                  <a:pt x="327" y="119"/>
                  <a:pt x="443" y="121"/>
                  <a:pt x="576" y="130"/>
                </a:cubicBezTo>
                <a:cubicBezTo>
                  <a:pt x="709" y="139"/>
                  <a:pt x="976" y="153"/>
                  <a:pt x="1077" y="151"/>
                </a:cubicBezTo>
                <a:cubicBezTo>
                  <a:pt x="1178" y="149"/>
                  <a:pt x="1156" y="144"/>
                  <a:pt x="1184" y="119"/>
                </a:cubicBezTo>
                <a:cubicBezTo>
                  <a:pt x="1212" y="94"/>
                  <a:pt x="1248" y="2"/>
                  <a:pt x="1248" y="2"/>
                </a:cubicBezTo>
                <a:cubicBezTo>
                  <a:pt x="1248" y="2"/>
                  <a:pt x="1173" y="87"/>
                  <a:pt x="1184" y="119"/>
                </a:cubicBezTo>
                <a:cubicBezTo>
                  <a:pt x="1195" y="151"/>
                  <a:pt x="1253" y="172"/>
                  <a:pt x="1312" y="194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52" name="Freeform 44"/>
          <p:cNvSpPr>
            <a:spLocks/>
          </p:cNvSpPr>
          <p:nvPr/>
        </p:nvSpPr>
        <p:spPr bwMode="auto">
          <a:xfrm>
            <a:off x="2590800" y="5365750"/>
            <a:ext cx="322263" cy="1711325"/>
          </a:xfrm>
          <a:custGeom>
            <a:avLst/>
            <a:gdLst>
              <a:gd name="T0" fmla="*/ 0 w 203"/>
              <a:gd name="T1" fmla="*/ 15 h 1078"/>
              <a:gd name="T2" fmla="*/ 107 w 203"/>
              <a:gd name="T3" fmla="*/ 100 h 1078"/>
              <a:gd name="T4" fmla="*/ 203 w 203"/>
              <a:gd name="T5" fmla="*/ 25 h 1078"/>
              <a:gd name="T6" fmla="*/ 107 w 203"/>
              <a:gd name="T7" fmla="*/ 100 h 1078"/>
              <a:gd name="T8" fmla="*/ 96 w 203"/>
              <a:gd name="T9" fmla="*/ 623 h 1078"/>
              <a:gd name="T10" fmla="*/ 128 w 203"/>
              <a:gd name="T11" fmla="*/ 964 h 1078"/>
              <a:gd name="T12" fmla="*/ 107 w 203"/>
              <a:gd name="T13" fmla="*/ 1060 h 1078"/>
              <a:gd name="T14" fmla="*/ 11 w 203"/>
              <a:gd name="T15" fmla="*/ 1071 h 1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03" h="1078">
                <a:moveTo>
                  <a:pt x="0" y="15"/>
                </a:moveTo>
                <a:cubicBezTo>
                  <a:pt x="36" y="56"/>
                  <a:pt x="73" y="98"/>
                  <a:pt x="107" y="100"/>
                </a:cubicBezTo>
                <a:cubicBezTo>
                  <a:pt x="141" y="102"/>
                  <a:pt x="203" y="25"/>
                  <a:pt x="203" y="25"/>
                </a:cubicBezTo>
                <a:cubicBezTo>
                  <a:pt x="203" y="25"/>
                  <a:pt x="125" y="0"/>
                  <a:pt x="107" y="100"/>
                </a:cubicBezTo>
                <a:cubicBezTo>
                  <a:pt x="89" y="200"/>
                  <a:pt x="92" y="479"/>
                  <a:pt x="96" y="623"/>
                </a:cubicBezTo>
                <a:cubicBezTo>
                  <a:pt x="100" y="767"/>
                  <a:pt x="126" y="891"/>
                  <a:pt x="128" y="964"/>
                </a:cubicBezTo>
                <a:cubicBezTo>
                  <a:pt x="130" y="1037"/>
                  <a:pt x="126" y="1042"/>
                  <a:pt x="107" y="1060"/>
                </a:cubicBezTo>
                <a:cubicBezTo>
                  <a:pt x="88" y="1078"/>
                  <a:pt x="49" y="1074"/>
                  <a:pt x="11" y="1071"/>
                </a:cubicBezTo>
              </a:path>
            </a:pathLst>
          </a:custGeom>
          <a:noFill/>
          <a:ln w="28575" cmpd="sng">
            <a:solidFill>
              <a:srgbClr val="FF0000"/>
            </a:solidFill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4253" name="Text Box 45"/>
          <p:cNvSpPr txBox="1">
            <a:spLocks noChangeArrowheads="1"/>
          </p:cNvSpPr>
          <p:nvPr/>
        </p:nvSpPr>
        <p:spPr bwMode="auto">
          <a:xfrm>
            <a:off x="2803525" y="6571251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94255" name="Text Box 47"/>
          <p:cNvSpPr txBox="1">
            <a:spLocks noChangeArrowheads="1"/>
          </p:cNvSpPr>
          <p:nvPr/>
        </p:nvSpPr>
        <p:spPr bwMode="auto">
          <a:xfrm>
            <a:off x="2425681" y="4913358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94256" name="Text Box 48"/>
          <p:cNvSpPr txBox="1">
            <a:spLocks noChangeArrowheads="1"/>
          </p:cNvSpPr>
          <p:nvPr/>
        </p:nvSpPr>
        <p:spPr bwMode="auto">
          <a:xfrm>
            <a:off x="3909038" y="2612272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4</a:t>
            </a:r>
          </a:p>
        </p:txBody>
      </p:sp>
      <p:sp>
        <p:nvSpPr>
          <p:cNvPr id="94257" name="Text Box 15"/>
          <p:cNvSpPr txBox="1">
            <a:spLocks noChangeArrowheads="1"/>
          </p:cNvSpPr>
          <p:nvPr/>
        </p:nvSpPr>
        <p:spPr bwMode="auto">
          <a:xfrm>
            <a:off x="215900" y="26988"/>
            <a:ext cx="568617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 dirty="0"/>
              <a:t>  Visceral pain uses a DC-ML pathway</a:t>
            </a:r>
          </a:p>
          <a:p>
            <a:r>
              <a:rPr lang="en-US" b="1" dirty="0"/>
              <a:t>  to VPL, then projects to insular cx 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58" name="Picture 2" descr="Neuro4e-Box-10-C-3R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130" y="5540539"/>
            <a:ext cx="4260520" cy="320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6261" name="Text Box 5"/>
          <p:cNvSpPr txBox="1">
            <a:spLocks noChangeArrowheads="1"/>
          </p:cNvSpPr>
          <p:nvPr/>
        </p:nvSpPr>
        <p:spPr bwMode="auto">
          <a:xfrm>
            <a:off x="294945" y="4481131"/>
            <a:ext cx="6257392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2FF2E"/>
                </a:solidFill>
              </a:rPr>
              <a:t>Midline </a:t>
            </a:r>
            <a:r>
              <a:rPr lang="en-US" dirty="0" err="1">
                <a:solidFill>
                  <a:srgbClr val="12FF2E"/>
                </a:solidFill>
              </a:rPr>
              <a:t>myelotomy</a:t>
            </a:r>
            <a:r>
              <a:rPr lang="en-US" dirty="0">
                <a:solidFill>
                  <a:srgbClr val="12FF2E"/>
                </a:solidFill>
              </a:rPr>
              <a:t> alleviates intractable pain</a:t>
            </a:r>
          </a:p>
          <a:p>
            <a:r>
              <a:rPr lang="en-US" dirty="0">
                <a:solidFill>
                  <a:srgbClr val="12FF2E"/>
                </a:solidFill>
              </a:rPr>
              <a:t>in bowel cancer patients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67653" y="449641"/>
            <a:ext cx="6110991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12FF2E"/>
                </a:solidFill>
              </a:rPr>
              <a:t>Important points about PSDCNs</a:t>
            </a:r>
          </a:p>
          <a:p>
            <a:endParaRPr lang="en-US" sz="2000" dirty="0">
              <a:solidFill>
                <a:srgbClr val="12FF2E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</a:rPr>
              <a:t>Inhaled general anesthetics (</a:t>
            </a:r>
            <a:r>
              <a:rPr lang="en-US" sz="2000" dirty="0" err="1">
                <a:solidFill>
                  <a:srgbClr val="FFFF00"/>
                </a:solidFill>
              </a:rPr>
              <a:t>propofol</a:t>
            </a:r>
            <a:r>
              <a:rPr lang="en-US" sz="2000" dirty="0">
                <a:solidFill>
                  <a:srgbClr val="FFFF00"/>
                </a:solidFill>
              </a:rPr>
              <a:t>, halothane, </a:t>
            </a:r>
            <a:r>
              <a:rPr lang="en-US" sz="2000" dirty="0" err="1">
                <a:solidFill>
                  <a:srgbClr val="FFFF00"/>
                </a:solidFill>
              </a:rPr>
              <a:t>isoflurane</a:t>
            </a:r>
            <a:r>
              <a:rPr lang="en-US" sz="2000" dirty="0">
                <a:solidFill>
                  <a:srgbClr val="FFFF00"/>
                </a:solidFill>
              </a:rPr>
              <a:t>) down-regulation PSDCNs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solidFill>
                <a:srgbClr val="FFFF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</a:rPr>
              <a:t>Work indirectly by enhancing activity of surrounding </a:t>
            </a:r>
            <a:r>
              <a:rPr lang="en-US" sz="2000" dirty="0" err="1">
                <a:solidFill>
                  <a:srgbClr val="FFFF00"/>
                </a:solidFill>
              </a:rPr>
              <a:t>GABAergic</a:t>
            </a:r>
            <a:r>
              <a:rPr lang="en-US" sz="2000" dirty="0">
                <a:solidFill>
                  <a:srgbClr val="FFFF00"/>
                </a:solidFill>
              </a:rPr>
              <a:t>/</a:t>
            </a:r>
            <a:r>
              <a:rPr lang="en-US" sz="2000" dirty="0" err="1">
                <a:solidFill>
                  <a:srgbClr val="FFFF00"/>
                </a:solidFill>
              </a:rPr>
              <a:t>glycinergic</a:t>
            </a:r>
            <a:r>
              <a:rPr lang="en-US" sz="2000" dirty="0">
                <a:solidFill>
                  <a:srgbClr val="FFFF00"/>
                </a:solidFill>
              </a:rPr>
              <a:t> </a:t>
            </a:r>
            <a:r>
              <a:rPr lang="en-US" sz="2000" dirty="0" err="1">
                <a:solidFill>
                  <a:srgbClr val="FFFF00"/>
                </a:solidFill>
              </a:rPr>
              <a:t>interneuons</a:t>
            </a:r>
            <a:endParaRPr lang="en-US" sz="2000" dirty="0">
              <a:solidFill>
                <a:srgbClr val="FFFF00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</a:rPr>
              <a:t>      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</a:rPr>
              <a:t>Decrease PSDCN firing via their activation of GABA receptors, leading to loss of visceral sensation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AutoShape 1026"/>
          <p:cNvSpPr>
            <a:spLocks noChangeArrowheads="1"/>
          </p:cNvSpPr>
          <p:nvPr/>
        </p:nvSpPr>
        <p:spPr bwMode="auto">
          <a:xfrm>
            <a:off x="2222500" y="1041400"/>
            <a:ext cx="2374900" cy="1460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147" name="AutoShape 1027"/>
          <p:cNvSpPr>
            <a:spLocks noChangeArrowheads="1"/>
          </p:cNvSpPr>
          <p:nvPr/>
        </p:nvSpPr>
        <p:spPr bwMode="auto">
          <a:xfrm>
            <a:off x="2197100" y="2501900"/>
            <a:ext cx="2374900" cy="1016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148" name="AutoShape 1028"/>
          <p:cNvSpPr>
            <a:spLocks noChangeArrowheads="1"/>
          </p:cNvSpPr>
          <p:nvPr/>
        </p:nvSpPr>
        <p:spPr bwMode="auto">
          <a:xfrm>
            <a:off x="2197100" y="3517900"/>
            <a:ext cx="2374900" cy="736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149" name="AutoShape 1029"/>
          <p:cNvSpPr>
            <a:spLocks noChangeArrowheads="1"/>
          </p:cNvSpPr>
          <p:nvPr/>
        </p:nvSpPr>
        <p:spPr bwMode="auto">
          <a:xfrm>
            <a:off x="2209800" y="5562600"/>
            <a:ext cx="2374900" cy="316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150" name="Text Box 1030"/>
          <p:cNvSpPr txBox="1">
            <a:spLocks noChangeArrowheads="1"/>
          </p:cNvSpPr>
          <p:nvPr/>
        </p:nvSpPr>
        <p:spPr bwMode="auto">
          <a:xfrm>
            <a:off x="2489200" y="698500"/>
            <a:ext cx="2387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   Right      Left</a:t>
            </a:r>
          </a:p>
        </p:txBody>
      </p:sp>
      <p:sp>
        <p:nvSpPr>
          <p:cNvPr id="6151" name="Text Box 1031"/>
          <p:cNvSpPr txBox="1">
            <a:spLocks noChangeArrowheads="1"/>
          </p:cNvSpPr>
          <p:nvPr/>
        </p:nvSpPr>
        <p:spPr bwMode="auto">
          <a:xfrm>
            <a:off x="4610100" y="58420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Spinal cord</a:t>
            </a:r>
          </a:p>
        </p:txBody>
      </p:sp>
      <p:sp>
        <p:nvSpPr>
          <p:cNvPr id="6152" name="Text Box 1032"/>
          <p:cNvSpPr txBox="1">
            <a:spLocks noChangeArrowheads="1"/>
          </p:cNvSpPr>
          <p:nvPr/>
        </p:nvSpPr>
        <p:spPr bwMode="auto">
          <a:xfrm>
            <a:off x="1168400" y="50292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medulla</a:t>
            </a:r>
            <a:endParaRPr lang="en-US" sz="1800" b="1"/>
          </a:p>
        </p:txBody>
      </p:sp>
      <p:sp>
        <p:nvSpPr>
          <p:cNvPr id="6153" name="Text Box 1033"/>
          <p:cNvSpPr txBox="1">
            <a:spLocks noChangeArrowheads="1"/>
          </p:cNvSpPr>
          <p:nvPr/>
        </p:nvSpPr>
        <p:spPr bwMode="auto">
          <a:xfrm>
            <a:off x="4584700" y="2552700"/>
            <a:ext cx="15113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Thalamus</a:t>
            </a:r>
          </a:p>
        </p:txBody>
      </p:sp>
      <p:sp>
        <p:nvSpPr>
          <p:cNvPr id="6154" name="Text Box 1034"/>
          <p:cNvSpPr txBox="1">
            <a:spLocks noChangeArrowheads="1"/>
          </p:cNvSpPr>
          <p:nvPr/>
        </p:nvSpPr>
        <p:spPr bwMode="auto">
          <a:xfrm>
            <a:off x="4597400" y="1104900"/>
            <a:ext cx="1651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Cerebral</a:t>
            </a:r>
          </a:p>
          <a:p>
            <a:r>
              <a:rPr lang="en-US" sz="1800" b="1"/>
              <a:t>cortex</a:t>
            </a:r>
          </a:p>
        </p:txBody>
      </p:sp>
      <p:sp>
        <p:nvSpPr>
          <p:cNvPr id="6156" name="Freeform 1036"/>
          <p:cNvSpPr>
            <a:spLocks/>
          </p:cNvSpPr>
          <p:nvPr/>
        </p:nvSpPr>
        <p:spPr bwMode="auto">
          <a:xfrm flipV="1">
            <a:off x="4483100" y="7556500"/>
            <a:ext cx="1397000" cy="42863"/>
          </a:xfrm>
          <a:custGeom>
            <a:avLst/>
            <a:gdLst>
              <a:gd name="T0" fmla="*/ 960 w 960"/>
              <a:gd name="T1" fmla="*/ 0 h 8"/>
              <a:gd name="T2" fmla="*/ 0 w 960"/>
              <a:gd name="T3" fmla="*/ 8 h 8"/>
              <a:gd name="T4" fmla="*/ 0 60000 65536"/>
              <a:gd name="T5" fmla="*/ 0 60000 65536"/>
              <a:gd name="T6" fmla="*/ 0 w 960"/>
              <a:gd name="T7" fmla="*/ 0 h 8"/>
              <a:gd name="T8" fmla="*/ 960 w 960"/>
              <a:gd name="T9" fmla="*/ 8 h 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960" h="8">
                <a:moveTo>
                  <a:pt x="960" y="0"/>
                </a:moveTo>
                <a:cubicBezTo>
                  <a:pt x="562" y="4"/>
                  <a:pt x="164" y="8"/>
                  <a:pt x="0" y="8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7" name="Oval 1037"/>
          <p:cNvSpPr>
            <a:spLocks noChangeArrowheads="1"/>
          </p:cNvSpPr>
          <p:nvPr/>
        </p:nvSpPr>
        <p:spPr bwMode="auto">
          <a:xfrm>
            <a:off x="5270500" y="7213600"/>
            <a:ext cx="152400" cy="1397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58" name="Line 1038"/>
          <p:cNvSpPr>
            <a:spLocks noChangeShapeType="1"/>
          </p:cNvSpPr>
          <p:nvPr/>
        </p:nvSpPr>
        <p:spPr bwMode="auto">
          <a:xfrm>
            <a:off x="5334000" y="7327900"/>
            <a:ext cx="0" cy="241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9" name="Line 1039"/>
          <p:cNvSpPr>
            <a:spLocks noChangeShapeType="1"/>
          </p:cNvSpPr>
          <p:nvPr/>
        </p:nvSpPr>
        <p:spPr bwMode="auto">
          <a:xfrm flipV="1">
            <a:off x="4470400" y="7366000"/>
            <a:ext cx="0" cy="190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60" name="Line 1040"/>
          <p:cNvSpPr>
            <a:spLocks noChangeShapeType="1"/>
          </p:cNvSpPr>
          <p:nvPr/>
        </p:nvSpPr>
        <p:spPr bwMode="auto">
          <a:xfrm flipH="1">
            <a:off x="4318000" y="7366000"/>
            <a:ext cx="152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61" name="Freeform 1041"/>
          <p:cNvSpPr>
            <a:spLocks/>
          </p:cNvSpPr>
          <p:nvPr/>
        </p:nvSpPr>
        <p:spPr bwMode="auto">
          <a:xfrm>
            <a:off x="4267200" y="7239000"/>
            <a:ext cx="63500" cy="190500"/>
          </a:xfrm>
          <a:custGeom>
            <a:avLst/>
            <a:gdLst>
              <a:gd name="T0" fmla="*/ 0 w 40"/>
              <a:gd name="T1" fmla="*/ 0 h 120"/>
              <a:gd name="T2" fmla="*/ 40 w 40"/>
              <a:gd name="T3" fmla="*/ 80 h 120"/>
              <a:gd name="T4" fmla="*/ 0 w 40"/>
              <a:gd name="T5" fmla="*/ 120 h 120"/>
              <a:gd name="T6" fmla="*/ 0 60000 65536"/>
              <a:gd name="T7" fmla="*/ 0 60000 65536"/>
              <a:gd name="T8" fmla="*/ 0 60000 65536"/>
              <a:gd name="T9" fmla="*/ 0 w 40"/>
              <a:gd name="T10" fmla="*/ 0 h 120"/>
              <a:gd name="T11" fmla="*/ 40 w 40"/>
              <a:gd name="T12" fmla="*/ 120 h 12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0" h="120">
                <a:moveTo>
                  <a:pt x="0" y="0"/>
                </a:moveTo>
                <a:cubicBezTo>
                  <a:pt x="20" y="30"/>
                  <a:pt x="40" y="60"/>
                  <a:pt x="40" y="80"/>
                </a:cubicBezTo>
                <a:cubicBezTo>
                  <a:pt x="40" y="100"/>
                  <a:pt x="20" y="110"/>
                  <a:pt x="0" y="12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62" name="Oval 1042"/>
          <p:cNvSpPr>
            <a:spLocks noChangeArrowheads="1"/>
          </p:cNvSpPr>
          <p:nvPr/>
        </p:nvSpPr>
        <p:spPr bwMode="auto">
          <a:xfrm>
            <a:off x="4127500" y="7277100"/>
            <a:ext cx="114300" cy="1270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63" name="Freeform 1043"/>
          <p:cNvSpPr>
            <a:spLocks/>
          </p:cNvSpPr>
          <p:nvPr/>
        </p:nvSpPr>
        <p:spPr bwMode="auto">
          <a:xfrm>
            <a:off x="2400300" y="3073400"/>
            <a:ext cx="177800" cy="160338"/>
          </a:xfrm>
          <a:custGeom>
            <a:avLst/>
            <a:gdLst>
              <a:gd name="T0" fmla="*/ 0 w 112"/>
              <a:gd name="T1" fmla="*/ 0 h 101"/>
              <a:gd name="T2" fmla="*/ 40 w 112"/>
              <a:gd name="T3" fmla="*/ 96 h 101"/>
              <a:gd name="T4" fmla="*/ 112 w 112"/>
              <a:gd name="T5" fmla="*/ 32 h 101"/>
              <a:gd name="T6" fmla="*/ 0 60000 65536"/>
              <a:gd name="T7" fmla="*/ 0 60000 65536"/>
              <a:gd name="T8" fmla="*/ 0 60000 65536"/>
              <a:gd name="T9" fmla="*/ 0 w 112"/>
              <a:gd name="T10" fmla="*/ 0 h 101"/>
              <a:gd name="T11" fmla="*/ 112 w 112"/>
              <a:gd name="T12" fmla="*/ 101 h 10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12" h="101">
                <a:moveTo>
                  <a:pt x="0" y="0"/>
                </a:moveTo>
                <a:cubicBezTo>
                  <a:pt x="10" y="45"/>
                  <a:pt x="21" y="91"/>
                  <a:pt x="40" y="96"/>
                </a:cubicBezTo>
                <a:cubicBezTo>
                  <a:pt x="59" y="101"/>
                  <a:pt x="85" y="66"/>
                  <a:pt x="112" y="32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64" name="Text Box 1046"/>
          <p:cNvSpPr txBox="1">
            <a:spLocks noChangeArrowheads="1"/>
          </p:cNvSpPr>
          <p:nvPr/>
        </p:nvSpPr>
        <p:spPr bwMode="auto">
          <a:xfrm>
            <a:off x="4784725" y="755332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1</a:t>
            </a:r>
          </a:p>
        </p:txBody>
      </p:sp>
      <p:sp>
        <p:nvSpPr>
          <p:cNvPr id="6165" name="Text Box 1047"/>
          <p:cNvSpPr txBox="1">
            <a:spLocks noChangeArrowheads="1"/>
          </p:cNvSpPr>
          <p:nvPr/>
        </p:nvSpPr>
        <p:spPr bwMode="auto">
          <a:xfrm>
            <a:off x="3699794" y="6669938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2</a:t>
            </a:r>
          </a:p>
        </p:txBody>
      </p:sp>
      <p:sp>
        <p:nvSpPr>
          <p:cNvPr id="6166" name="Oval 1049"/>
          <p:cNvSpPr>
            <a:spLocks noChangeArrowheads="1"/>
          </p:cNvSpPr>
          <p:nvPr/>
        </p:nvSpPr>
        <p:spPr bwMode="auto">
          <a:xfrm rot="1974828">
            <a:off x="3289300" y="7048500"/>
            <a:ext cx="203200" cy="381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67" name="Oval 1050"/>
          <p:cNvSpPr>
            <a:spLocks noChangeArrowheads="1"/>
          </p:cNvSpPr>
          <p:nvPr/>
        </p:nvSpPr>
        <p:spPr bwMode="auto">
          <a:xfrm>
            <a:off x="2286000" y="5918200"/>
            <a:ext cx="266700" cy="889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68" name="Text Box 1052"/>
          <p:cNvSpPr txBox="1">
            <a:spLocks noChangeArrowheads="1"/>
          </p:cNvSpPr>
          <p:nvPr/>
        </p:nvSpPr>
        <p:spPr bwMode="auto">
          <a:xfrm>
            <a:off x="263525" y="7608888"/>
            <a:ext cx="2238375" cy="5905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Ant. white commissure</a:t>
            </a:r>
          </a:p>
          <a:p>
            <a:r>
              <a:rPr lang="en-US" sz="1600"/>
              <a:t>of the spinal cord</a:t>
            </a:r>
          </a:p>
        </p:txBody>
      </p:sp>
      <p:sp>
        <p:nvSpPr>
          <p:cNvPr id="6169" name="Line 1053"/>
          <p:cNvSpPr>
            <a:spLocks noChangeShapeType="1"/>
          </p:cNvSpPr>
          <p:nvPr/>
        </p:nvSpPr>
        <p:spPr bwMode="auto">
          <a:xfrm flipV="1">
            <a:off x="2501900" y="7391400"/>
            <a:ext cx="762000" cy="43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70" name="Oval 1054"/>
          <p:cNvSpPr>
            <a:spLocks noChangeArrowheads="1"/>
          </p:cNvSpPr>
          <p:nvPr/>
        </p:nvSpPr>
        <p:spPr bwMode="auto">
          <a:xfrm rot="-1217855">
            <a:off x="4281488" y="7413625"/>
            <a:ext cx="300037" cy="7937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71" name="Text Box 1055"/>
          <p:cNvSpPr txBox="1">
            <a:spLocks noChangeArrowheads="1"/>
          </p:cNvSpPr>
          <p:nvPr/>
        </p:nvSpPr>
        <p:spPr bwMode="auto">
          <a:xfrm>
            <a:off x="4632325" y="8269288"/>
            <a:ext cx="1346200" cy="346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Lissauer</a:t>
            </a:r>
            <a:r>
              <a:rPr lang="ja-JP" altLang="en-US" sz="1600"/>
              <a:t>’</a:t>
            </a:r>
            <a:r>
              <a:rPr lang="en-US" sz="1600"/>
              <a:t>s tr.</a:t>
            </a:r>
          </a:p>
        </p:txBody>
      </p:sp>
      <p:sp>
        <p:nvSpPr>
          <p:cNvPr id="6172" name="Line 1056"/>
          <p:cNvSpPr>
            <a:spLocks noChangeShapeType="1"/>
          </p:cNvSpPr>
          <p:nvPr/>
        </p:nvSpPr>
        <p:spPr bwMode="auto">
          <a:xfrm>
            <a:off x="4356100" y="7531100"/>
            <a:ext cx="635000" cy="736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75" name="Line 1059"/>
          <p:cNvSpPr>
            <a:spLocks noChangeShapeType="1"/>
          </p:cNvSpPr>
          <p:nvPr/>
        </p:nvSpPr>
        <p:spPr bwMode="auto">
          <a:xfrm flipH="1">
            <a:off x="1714500" y="5956300"/>
            <a:ext cx="558800" cy="17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76" name="Text Box 1060"/>
          <p:cNvSpPr txBox="1">
            <a:spLocks noChangeArrowheads="1"/>
          </p:cNvSpPr>
          <p:nvPr/>
        </p:nvSpPr>
        <p:spPr bwMode="auto">
          <a:xfrm>
            <a:off x="1038225" y="5886450"/>
            <a:ext cx="673100" cy="40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/>
              <a:t>ALS</a:t>
            </a:r>
          </a:p>
        </p:txBody>
      </p:sp>
      <p:sp>
        <p:nvSpPr>
          <p:cNvPr id="6177" name="Text Box 1064"/>
          <p:cNvSpPr txBox="1">
            <a:spLocks noChangeArrowheads="1"/>
          </p:cNvSpPr>
          <p:nvPr/>
        </p:nvSpPr>
        <p:spPr bwMode="auto">
          <a:xfrm>
            <a:off x="4683125" y="3367088"/>
            <a:ext cx="2055270" cy="83099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1= DRG</a:t>
            </a:r>
          </a:p>
          <a:p>
            <a:r>
              <a:rPr lang="en-US" sz="1600" dirty="0"/>
              <a:t>2= dorsal horn</a:t>
            </a:r>
          </a:p>
          <a:p>
            <a:r>
              <a:rPr lang="en-US" sz="1600" dirty="0"/>
              <a:t>     projection neuron</a:t>
            </a:r>
          </a:p>
        </p:txBody>
      </p:sp>
      <p:sp>
        <p:nvSpPr>
          <p:cNvPr id="6178" name="AutoShape 1067"/>
          <p:cNvSpPr>
            <a:spLocks noChangeArrowheads="1"/>
          </p:cNvSpPr>
          <p:nvPr/>
        </p:nvSpPr>
        <p:spPr bwMode="auto">
          <a:xfrm>
            <a:off x="2209800" y="4254500"/>
            <a:ext cx="2374900" cy="673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179" name="AutoShape 1068"/>
          <p:cNvSpPr>
            <a:spLocks noChangeArrowheads="1"/>
          </p:cNvSpPr>
          <p:nvPr/>
        </p:nvSpPr>
        <p:spPr bwMode="auto">
          <a:xfrm>
            <a:off x="2222500" y="4940300"/>
            <a:ext cx="2374900" cy="62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180" name="Text Box 1069"/>
          <p:cNvSpPr txBox="1">
            <a:spLocks noChangeArrowheads="1"/>
          </p:cNvSpPr>
          <p:nvPr/>
        </p:nvSpPr>
        <p:spPr bwMode="auto">
          <a:xfrm>
            <a:off x="1422400" y="44069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pons</a:t>
            </a:r>
            <a:endParaRPr lang="en-US" sz="1800" b="1"/>
          </a:p>
        </p:txBody>
      </p:sp>
      <p:sp>
        <p:nvSpPr>
          <p:cNvPr id="6181" name="Text Box 1070"/>
          <p:cNvSpPr txBox="1">
            <a:spLocks noChangeArrowheads="1"/>
          </p:cNvSpPr>
          <p:nvPr/>
        </p:nvSpPr>
        <p:spPr bwMode="auto">
          <a:xfrm>
            <a:off x="1054100" y="37084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midbrain</a:t>
            </a:r>
            <a:endParaRPr lang="en-US" sz="1800" b="1"/>
          </a:p>
        </p:txBody>
      </p:sp>
      <p:sp>
        <p:nvSpPr>
          <p:cNvPr id="6182" name="Freeform 1071"/>
          <p:cNvSpPr>
            <a:spLocks/>
          </p:cNvSpPr>
          <p:nvPr/>
        </p:nvSpPr>
        <p:spPr bwMode="auto">
          <a:xfrm>
            <a:off x="2343150" y="3187700"/>
            <a:ext cx="1822450" cy="4640263"/>
          </a:xfrm>
          <a:custGeom>
            <a:avLst/>
            <a:gdLst>
              <a:gd name="T0" fmla="*/ 1148 w 1148"/>
              <a:gd name="T1" fmla="*/ 2608 h 2923"/>
              <a:gd name="T2" fmla="*/ 764 w 1148"/>
              <a:gd name="T3" fmla="*/ 2560 h 2923"/>
              <a:gd name="T4" fmla="*/ 636 w 1148"/>
              <a:gd name="T5" fmla="*/ 2512 h 2923"/>
              <a:gd name="T6" fmla="*/ 92 w 1148"/>
              <a:gd name="T7" fmla="*/ 2504 h 2923"/>
              <a:gd name="T8" fmla="*/ 84 w 1148"/>
              <a:gd name="T9" fmla="*/ 0 h 292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148"/>
              <a:gd name="T16" fmla="*/ 0 h 2923"/>
              <a:gd name="T17" fmla="*/ 1148 w 1148"/>
              <a:gd name="T18" fmla="*/ 2923 h 292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148" h="2923">
                <a:moveTo>
                  <a:pt x="1148" y="2608"/>
                </a:moveTo>
                <a:cubicBezTo>
                  <a:pt x="998" y="2592"/>
                  <a:pt x="849" y="2576"/>
                  <a:pt x="764" y="2560"/>
                </a:cubicBezTo>
                <a:cubicBezTo>
                  <a:pt x="679" y="2544"/>
                  <a:pt x="748" y="2521"/>
                  <a:pt x="636" y="2512"/>
                </a:cubicBezTo>
                <a:cubicBezTo>
                  <a:pt x="524" y="2503"/>
                  <a:pt x="184" y="2923"/>
                  <a:pt x="92" y="2504"/>
                </a:cubicBezTo>
                <a:cubicBezTo>
                  <a:pt x="0" y="2085"/>
                  <a:pt x="42" y="1042"/>
                  <a:pt x="84" y="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83" name="Line 1072"/>
          <p:cNvSpPr>
            <a:spLocks noChangeShapeType="1"/>
          </p:cNvSpPr>
          <p:nvPr/>
        </p:nvSpPr>
        <p:spPr bwMode="auto">
          <a:xfrm>
            <a:off x="3403600" y="965200"/>
            <a:ext cx="12700" cy="7886700"/>
          </a:xfrm>
          <a:prstGeom prst="line">
            <a:avLst/>
          </a:prstGeom>
          <a:noFill/>
          <a:ln w="2857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184" name="Text Box 19"/>
          <p:cNvSpPr txBox="1">
            <a:spLocks noChangeArrowheads="1"/>
          </p:cNvSpPr>
          <p:nvPr/>
        </p:nvSpPr>
        <p:spPr bwMode="auto">
          <a:xfrm>
            <a:off x="265113" y="190500"/>
            <a:ext cx="64135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800" b="1"/>
              <a:t>Spinothalamic tr.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482366" y="6450432"/>
            <a:ext cx="13392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u="sng" dirty="0"/>
              <a:t>Fiber types</a:t>
            </a:r>
          </a:p>
          <a:p>
            <a:r>
              <a:rPr lang="en-US" sz="1800" dirty="0"/>
              <a:t>A-delta</a:t>
            </a:r>
          </a:p>
          <a:p>
            <a:r>
              <a:rPr lang="en-US" sz="1800" dirty="0"/>
              <a:t>C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Text Box 4"/>
          <p:cNvSpPr txBox="1">
            <a:spLocks noChangeArrowheads="1"/>
          </p:cNvSpPr>
          <p:nvPr/>
        </p:nvSpPr>
        <p:spPr bwMode="auto">
          <a:xfrm>
            <a:off x="303213" y="223838"/>
            <a:ext cx="540214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What are the sensory deficits resulting</a:t>
            </a:r>
          </a:p>
          <a:p>
            <a:r>
              <a:rPr lang="en-US" dirty="0"/>
              <a:t>from this stab injury at cord level T6?</a:t>
            </a:r>
          </a:p>
        </p:txBody>
      </p:sp>
      <p:sp>
        <p:nvSpPr>
          <p:cNvPr id="34821" name="Text Box 13"/>
          <p:cNvSpPr txBox="1">
            <a:spLocks noChangeArrowheads="1"/>
          </p:cNvSpPr>
          <p:nvPr/>
        </p:nvSpPr>
        <p:spPr bwMode="auto">
          <a:xfrm>
            <a:off x="236733" y="4987293"/>
            <a:ext cx="6480175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 dirty="0"/>
              <a:t>Lesion level:</a:t>
            </a:r>
            <a:r>
              <a:rPr lang="en-US" dirty="0"/>
              <a:t> mid-thoracic – cord level T6</a:t>
            </a:r>
          </a:p>
          <a:p>
            <a:r>
              <a:rPr lang="en-US" b="1" dirty="0"/>
              <a:t>Deficits:</a:t>
            </a:r>
            <a:r>
              <a:rPr lang="en-US" dirty="0"/>
              <a:t> </a:t>
            </a:r>
          </a:p>
          <a:p>
            <a:pPr>
              <a:buFontTx/>
              <a:buChar char="•"/>
            </a:pPr>
            <a:r>
              <a:rPr lang="en-US" dirty="0"/>
              <a:t> </a:t>
            </a:r>
            <a:r>
              <a:rPr lang="en-US" u="sng" dirty="0"/>
              <a:t>DC modalities</a:t>
            </a:r>
            <a:r>
              <a:rPr lang="en-US" dirty="0"/>
              <a:t> </a:t>
            </a:r>
            <a:r>
              <a:rPr lang="en-US" u="sng" dirty="0"/>
              <a:t>- </a:t>
            </a:r>
            <a:r>
              <a:rPr lang="en-US" u="sng" dirty="0" err="1"/>
              <a:t>ipsilateral</a:t>
            </a:r>
            <a:r>
              <a:rPr lang="en-US" dirty="0"/>
              <a:t> sensory loss</a:t>
            </a:r>
          </a:p>
          <a:p>
            <a:r>
              <a:rPr lang="en-US" dirty="0"/>
              <a:t>   including and below T6 nerve root level</a:t>
            </a:r>
          </a:p>
          <a:p>
            <a:pPr>
              <a:buFontTx/>
              <a:buChar char="•"/>
            </a:pPr>
            <a:r>
              <a:rPr lang="en-US" dirty="0"/>
              <a:t> </a:t>
            </a:r>
            <a:r>
              <a:rPr lang="en-US" u="sng" dirty="0"/>
              <a:t>ALS modalities</a:t>
            </a:r>
            <a:r>
              <a:rPr lang="en-US" dirty="0"/>
              <a:t> - </a:t>
            </a:r>
            <a:r>
              <a:rPr lang="en-US" u="sng" dirty="0"/>
              <a:t>contralateral</a:t>
            </a:r>
            <a:r>
              <a:rPr lang="en-US" dirty="0"/>
              <a:t> loss beginning</a:t>
            </a:r>
          </a:p>
          <a:p>
            <a:r>
              <a:rPr lang="en-US" dirty="0"/>
              <a:t>  1-2 segments below lesion (and below)</a:t>
            </a:r>
          </a:p>
          <a:p>
            <a:pPr>
              <a:buFontTx/>
              <a:buChar char="•"/>
            </a:pPr>
            <a:r>
              <a:rPr lang="en-US" dirty="0"/>
              <a:t> Ablation of dorsal horn causes </a:t>
            </a:r>
            <a:r>
              <a:rPr lang="en-US" dirty="0" err="1"/>
              <a:t>ipsilateral</a:t>
            </a:r>
            <a:r>
              <a:rPr lang="en-US" dirty="0"/>
              <a:t> loss</a:t>
            </a:r>
          </a:p>
          <a:p>
            <a:r>
              <a:rPr lang="en-US" dirty="0"/>
              <a:t>   of incoming sensation via T6 nerve root + </a:t>
            </a:r>
          </a:p>
          <a:p>
            <a:r>
              <a:rPr lang="en-US" dirty="0"/>
              <a:t>   </a:t>
            </a:r>
            <a:r>
              <a:rPr lang="en-US" dirty="0" err="1"/>
              <a:t>ipsilateral</a:t>
            </a:r>
            <a:r>
              <a:rPr lang="en-US" dirty="0"/>
              <a:t> band of analgesia extending to</a:t>
            </a:r>
          </a:p>
          <a:p>
            <a:r>
              <a:rPr lang="en-US" dirty="0"/>
              <a:t>   T7-T8</a:t>
            </a:r>
          </a:p>
          <a:p>
            <a:r>
              <a:rPr lang="en-US" dirty="0"/>
              <a:t>   </a:t>
            </a:r>
          </a:p>
          <a:p>
            <a:r>
              <a:rPr lang="en-US" dirty="0"/>
              <a:t>  </a:t>
            </a:r>
          </a:p>
          <a:p>
            <a:pPr>
              <a:buFontTx/>
              <a:buChar char="•"/>
            </a:pPr>
            <a:endParaRPr lang="en-US" dirty="0"/>
          </a:p>
          <a:p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1044039" y="1040957"/>
            <a:ext cx="4579420" cy="3776714"/>
            <a:chOff x="822325" y="1222375"/>
            <a:chExt cx="5084763" cy="4481513"/>
          </a:xfrm>
        </p:grpSpPr>
        <p:pic>
          <p:nvPicPr>
            <p:cNvPr id="80899" name="HAIN005-003b" descr="HAIN005-003b">
              <a:hlinkClick r:id="" action="ppaction://media"/>
            </p:cNvPr>
            <p:cNvPicPr>
              <a:picLocks noRot="1" noChangeAspect="1" noChangeArrowheads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link="rId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5825" y="1222375"/>
              <a:ext cx="5021263" cy="4265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4820" name="Freeform 11"/>
            <p:cNvSpPr>
              <a:spLocks/>
            </p:cNvSpPr>
            <p:nvPr/>
          </p:nvSpPr>
          <p:spPr bwMode="auto">
            <a:xfrm>
              <a:off x="3306763" y="1331913"/>
              <a:ext cx="2263775" cy="4002087"/>
            </a:xfrm>
            <a:custGeom>
              <a:avLst/>
              <a:gdLst>
                <a:gd name="T0" fmla="*/ 101 w 1426"/>
                <a:gd name="T1" fmla="*/ 73 h 2521"/>
                <a:gd name="T2" fmla="*/ 101 w 1426"/>
                <a:gd name="T3" fmla="*/ 633 h 2521"/>
                <a:gd name="T4" fmla="*/ 101 w 1426"/>
                <a:gd name="T5" fmla="*/ 1137 h 2521"/>
                <a:gd name="T6" fmla="*/ 261 w 1426"/>
                <a:gd name="T7" fmla="*/ 2321 h 2521"/>
                <a:gd name="T8" fmla="*/ 781 w 1426"/>
                <a:gd name="T9" fmla="*/ 2337 h 2521"/>
                <a:gd name="T10" fmla="*/ 1245 w 1426"/>
                <a:gd name="T11" fmla="*/ 1985 h 2521"/>
                <a:gd name="T12" fmla="*/ 1389 w 1426"/>
                <a:gd name="T13" fmla="*/ 969 h 2521"/>
                <a:gd name="T14" fmla="*/ 1021 w 1426"/>
                <a:gd name="T15" fmla="*/ 409 h 2521"/>
                <a:gd name="T16" fmla="*/ 709 w 1426"/>
                <a:gd name="T17" fmla="*/ 193 h 2521"/>
                <a:gd name="T18" fmla="*/ 101 w 1426"/>
                <a:gd name="T19" fmla="*/ 73 h 252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426"/>
                <a:gd name="T31" fmla="*/ 0 h 2521"/>
                <a:gd name="T32" fmla="*/ 1426 w 1426"/>
                <a:gd name="T33" fmla="*/ 2521 h 2521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426" h="2521">
                  <a:moveTo>
                    <a:pt x="101" y="73"/>
                  </a:moveTo>
                  <a:cubicBezTo>
                    <a:pt x="0" y="146"/>
                    <a:pt x="101" y="456"/>
                    <a:pt x="101" y="633"/>
                  </a:cubicBezTo>
                  <a:cubicBezTo>
                    <a:pt x="101" y="810"/>
                    <a:pt x="74" y="856"/>
                    <a:pt x="101" y="1137"/>
                  </a:cubicBezTo>
                  <a:cubicBezTo>
                    <a:pt x="128" y="1418"/>
                    <a:pt x="148" y="2121"/>
                    <a:pt x="261" y="2321"/>
                  </a:cubicBezTo>
                  <a:cubicBezTo>
                    <a:pt x="374" y="2521"/>
                    <a:pt x="617" y="2393"/>
                    <a:pt x="781" y="2337"/>
                  </a:cubicBezTo>
                  <a:cubicBezTo>
                    <a:pt x="945" y="2281"/>
                    <a:pt x="1144" y="2213"/>
                    <a:pt x="1245" y="1985"/>
                  </a:cubicBezTo>
                  <a:cubicBezTo>
                    <a:pt x="1346" y="1757"/>
                    <a:pt x="1426" y="1232"/>
                    <a:pt x="1389" y="969"/>
                  </a:cubicBezTo>
                  <a:cubicBezTo>
                    <a:pt x="1352" y="706"/>
                    <a:pt x="1134" y="538"/>
                    <a:pt x="1021" y="409"/>
                  </a:cubicBezTo>
                  <a:cubicBezTo>
                    <a:pt x="908" y="280"/>
                    <a:pt x="862" y="249"/>
                    <a:pt x="709" y="193"/>
                  </a:cubicBezTo>
                  <a:cubicBezTo>
                    <a:pt x="556" y="137"/>
                    <a:pt x="202" y="0"/>
                    <a:pt x="101" y="73"/>
                  </a:cubicBezTo>
                  <a:close/>
                </a:path>
              </a:pathLst>
            </a:custGeom>
            <a:solidFill>
              <a:srgbClr val="FF6505">
                <a:alpha val="5686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822" name="Text Box 14"/>
            <p:cNvSpPr txBox="1">
              <a:spLocks noChangeArrowheads="1"/>
            </p:cNvSpPr>
            <p:nvPr/>
          </p:nvSpPr>
          <p:spPr bwMode="auto">
            <a:xfrm>
              <a:off x="5267325" y="5246688"/>
              <a:ext cx="3540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/>
                <a:t>L</a:t>
              </a:r>
            </a:p>
          </p:txBody>
        </p:sp>
        <p:sp>
          <p:nvSpPr>
            <p:cNvPr id="34823" name="Text Box 15"/>
            <p:cNvSpPr txBox="1">
              <a:spLocks noChangeArrowheads="1"/>
            </p:cNvSpPr>
            <p:nvPr/>
          </p:nvSpPr>
          <p:spPr bwMode="auto">
            <a:xfrm>
              <a:off x="822325" y="5221288"/>
              <a:ext cx="404813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/>
                <a:t>R</a:t>
              </a:r>
            </a:p>
          </p:txBody>
        </p:sp>
        <p:sp>
          <p:nvSpPr>
            <p:cNvPr id="34824" name="Freeform 16"/>
            <p:cNvSpPr>
              <a:spLocks/>
            </p:cNvSpPr>
            <p:nvPr/>
          </p:nvSpPr>
          <p:spPr bwMode="auto">
            <a:xfrm>
              <a:off x="4146550" y="3986213"/>
              <a:ext cx="903288" cy="947737"/>
            </a:xfrm>
            <a:custGeom>
              <a:avLst/>
              <a:gdLst>
                <a:gd name="T0" fmla="*/ 36 w 569"/>
                <a:gd name="T1" fmla="*/ 497 h 597"/>
                <a:gd name="T2" fmla="*/ 268 w 569"/>
                <a:gd name="T3" fmla="*/ 305 h 597"/>
                <a:gd name="T4" fmla="*/ 380 w 569"/>
                <a:gd name="T5" fmla="*/ 129 h 597"/>
                <a:gd name="T6" fmla="*/ 524 w 569"/>
                <a:gd name="T7" fmla="*/ 1 h 597"/>
                <a:gd name="T8" fmla="*/ 548 w 569"/>
                <a:gd name="T9" fmla="*/ 137 h 597"/>
                <a:gd name="T10" fmla="*/ 396 w 569"/>
                <a:gd name="T11" fmla="*/ 361 h 597"/>
                <a:gd name="T12" fmla="*/ 164 w 569"/>
                <a:gd name="T13" fmla="*/ 561 h 597"/>
                <a:gd name="T14" fmla="*/ 52 w 569"/>
                <a:gd name="T15" fmla="*/ 577 h 597"/>
                <a:gd name="T16" fmla="*/ 36 w 569"/>
                <a:gd name="T17" fmla="*/ 497 h 59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569"/>
                <a:gd name="T28" fmla="*/ 0 h 597"/>
                <a:gd name="T29" fmla="*/ 569 w 569"/>
                <a:gd name="T30" fmla="*/ 597 h 59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569" h="597">
                  <a:moveTo>
                    <a:pt x="36" y="497"/>
                  </a:moveTo>
                  <a:cubicBezTo>
                    <a:pt x="72" y="452"/>
                    <a:pt x="211" y="366"/>
                    <a:pt x="268" y="305"/>
                  </a:cubicBezTo>
                  <a:cubicBezTo>
                    <a:pt x="325" y="244"/>
                    <a:pt x="337" y="180"/>
                    <a:pt x="380" y="129"/>
                  </a:cubicBezTo>
                  <a:cubicBezTo>
                    <a:pt x="423" y="78"/>
                    <a:pt x="496" y="0"/>
                    <a:pt x="524" y="1"/>
                  </a:cubicBezTo>
                  <a:cubicBezTo>
                    <a:pt x="552" y="2"/>
                    <a:pt x="569" y="77"/>
                    <a:pt x="548" y="137"/>
                  </a:cubicBezTo>
                  <a:cubicBezTo>
                    <a:pt x="527" y="197"/>
                    <a:pt x="460" y="290"/>
                    <a:pt x="396" y="361"/>
                  </a:cubicBezTo>
                  <a:cubicBezTo>
                    <a:pt x="332" y="432"/>
                    <a:pt x="221" y="525"/>
                    <a:pt x="164" y="561"/>
                  </a:cubicBezTo>
                  <a:cubicBezTo>
                    <a:pt x="107" y="597"/>
                    <a:pt x="73" y="588"/>
                    <a:pt x="52" y="577"/>
                  </a:cubicBezTo>
                  <a:cubicBezTo>
                    <a:pt x="31" y="566"/>
                    <a:pt x="0" y="542"/>
                    <a:pt x="36" y="497"/>
                  </a:cubicBezTo>
                  <a:close/>
                </a:path>
              </a:pathLst>
            </a:custGeom>
            <a:noFill/>
            <a:ln w="2857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80899"/>
                </p:tgtEl>
              </p:cMediaNode>
            </p:vide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 Box 3"/>
          <p:cNvSpPr txBox="1">
            <a:spLocks noChangeArrowheads="1"/>
          </p:cNvSpPr>
          <p:nvPr/>
        </p:nvSpPr>
        <p:spPr bwMode="auto">
          <a:xfrm>
            <a:off x="303213" y="223838"/>
            <a:ext cx="540214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What are the sensory deficits resulting</a:t>
            </a:r>
          </a:p>
          <a:p>
            <a:r>
              <a:rPr lang="en-US" dirty="0"/>
              <a:t>from this small cavitation of 3-4mm?</a:t>
            </a:r>
          </a:p>
        </p:txBody>
      </p:sp>
      <p:sp>
        <p:nvSpPr>
          <p:cNvPr id="35843" name="Text Box 5"/>
          <p:cNvSpPr txBox="1">
            <a:spLocks noChangeArrowheads="1"/>
          </p:cNvSpPr>
          <p:nvPr/>
        </p:nvSpPr>
        <p:spPr bwMode="auto">
          <a:xfrm>
            <a:off x="377825" y="5511393"/>
            <a:ext cx="6480175" cy="6370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 dirty="0"/>
              <a:t>Lesion level:</a:t>
            </a:r>
            <a:r>
              <a:rPr lang="en-US" dirty="0"/>
              <a:t> cord level C2</a:t>
            </a:r>
          </a:p>
          <a:p>
            <a:r>
              <a:rPr lang="en-US" b="1" dirty="0"/>
              <a:t>Deficits:</a:t>
            </a:r>
            <a:r>
              <a:rPr lang="en-US" dirty="0"/>
              <a:t> </a:t>
            </a:r>
          </a:p>
          <a:p>
            <a:pPr>
              <a:buFontTx/>
              <a:buChar char="•"/>
            </a:pPr>
            <a:r>
              <a:rPr lang="en-US" dirty="0"/>
              <a:t> </a:t>
            </a:r>
            <a:r>
              <a:rPr lang="en-US" u="sng" dirty="0"/>
              <a:t>DC modalities</a:t>
            </a:r>
            <a:r>
              <a:rPr lang="en-US" dirty="0"/>
              <a:t> intact</a:t>
            </a:r>
          </a:p>
          <a:p>
            <a:pPr>
              <a:buFontTx/>
              <a:buChar char="•"/>
            </a:pPr>
            <a:r>
              <a:rPr lang="en-US" dirty="0"/>
              <a:t> </a:t>
            </a:r>
            <a:r>
              <a:rPr lang="en-US" u="sng" dirty="0"/>
              <a:t>ALS modalities</a:t>
            </a:r>
            <a:r>
              <a:rPr lang="en-US" dirty="0"/>
              <a:t> - bilateral loss of pain/temp</a:t>
            </a:r>
          </a:p>
          <a:p>
            <a:r>
              <a:rPr lang="en-US" dirty="0"/>
              <a:t>   sensation with a cape-like distribution at </a:t>
            </a:r>
          </a:p>
          <a:p>
            <a:r>
              <a:rPr lang="en-US" dirty="0"/>
              <a:t>   ~C3-C4 </a:t>
            </a:r>
          </a:p>
          <a:p>
            <a:pPr>
              <a:buFontTx/>
              <a:buChar char="•"/>
            </a:pPr>
            <a:r>
              <a:rPr lang="en-US" dirty="0"/>
              <a:t> ALS modalities intact in dermatomes    </a:t>
            </a:r>
          </a:p>
          <a:p>
            <a:r>
              <a:rPr lang="en-US" dirty="0"/>
              <a:t>   represented above and below the lesion</a:t>
            </a:r>
          </a:p>
          <a:p>
            <a:r>
              <a:rPr lang="en-US" dirty="0"/>
              <a:t>   because </a:t>
            </a:r>
            <a:r>
              <a:rPr lang="en-US"/>
              <a:t>ALS intact</a:t>
            </a:r>
            <a:endParaRPr lang="en-US" dirty="0"/>
          </a:p>
          <a:p>
            <a:endParaRPr lang="en-US" dirty="0"/>
          </a:p>
          <a:p>
            <a:r>
              <a:rPr lang="en-US" dirty="0"/>
              <a:t>   </a:t>
            </a:r>
          </a:p>
          <a:p>
            <a:pPr>
              <a:buFontTx/>
              <a:buChar char="•"/>
            </a:pPr>
            <a:endParaRPr lang="en-US" dirty="0"/>
          </a:p>
          <a:p>
            <a:endParaRPr lang="en-US" dirty="0"/>
          </a:p>
          <a:p>
            <a:r>
              <a:rPr lang="en-US" dirty="0"/>
              <a:t>   </a:t>
            </a:r>
          </a:p>
          <a:p>
            <a:r>
              <a:rPr lang="en-US" dirty="0"/>
              <a:t>  </a:t>
            </a:r>
          </a:p>
          <a:p>
            <a:pPr>
              <a:buFontTx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35846" name="Freeform 8"/>
          <p:cNvSpPr>
            <a:spLocks/>
          </p:cNvSpPr>
          <p:nvPr/>
        </p:nvSpPr>
        <p:spPr bwMode="auto">
          <a:xfrm>
            <a:off x="4146550" y="3986213"/>
            <a:ext cx="903288" cy="947737"/>
          </a:xfrm>
          <a:custGeom>
            <a:avLst/>
            <a:gdLst>
              <a:gd name="T0" fmla="*/ 36 w 569"/>
              <a:gd name="T1" fmla="*/ 497 h 597"/>
              <a:gd name="T2" fmla="*/ 268 w 569"/>
              <a:gd name="T3" fmla="*/ 305 h 597"/>
              <a:gd name="T4" fmla="*/ 380 w 569"/>
              <a:gd name="T5" fmla="*/ 129 h 597"/>
              <a:gd name="T6" fmla="*/ 524 w 569"/>
              <a:gd name="T7" fmla="*/ 1 h 597"/>
              <a:gd name="T8" fmla="*/ 548 w 569"/>
              <a:gd name="T9" fmla="*/ 137 h 597"/>
              <a:gd name="T10" fmla="*/ 396 w 569"/>
              <a:gd name="T11" fmla="*/ 361 h 597"/>
              <a:gd name="T12" fmla="*/ 164 w 569"/>
              <a:gd name="T13" fmla="*/ 561 h 597"/>
              <a:gd name="T14" fmla="*/ 52 w 569"/>
              <a:gd name="T15" fmla="*/ 577 h 597"/>
              <a:gd name="T16" fmla="*/ 36 w 569"/>
              <a:gd name="T17" fmla="*/ 497 h 59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569"/>
              <a:gd name="T28" fmla="*/ 0 h 597"/>
              <a:gd name="T29" fmla="*/ 569 w 569"/>
              <a:gd name="T30" fmla="*/ 597 h 597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569" h="597">
                <a:moveTo>
                  <a:pt x="36" y="497"/>
                </a:moveTo>
                <a:cubicBezTo>
                  <a:pt x="72" y="452"/>
                  <a:pt x="211" y="366"/>
                  <a:pt x="268" y="305"/>
                </a:cubicBezTo>
                <a:cubicBezTo>
                  <a:pt x="325" y="244"/>
                  <a:pt x="337" y="180"/>
                  <a:pt x="380" y="129"/>
                </a:cubicBezTo>
                <a:cubicBezTo>
                  <a:pt x="423" y="78"/>
                  <a:pt x="496" y="0"/>
                  <a:pt x="524" y="1"/>
                </a:cubicBezTo>
                <a:cubicBezTo>
                  <a:pt x="552" y="2"/>
                  <a:pt x="569" y="77"/>
                  <a:pt x="548" y="137"/>
                </a:cubicBezTo>
                <a:cubicBezTo>
                  <a:pt x="527" y="197"/>
                  <a:pt x="460" y="290"/>
                  <a:pt x="396" y="361"/>
                </a:cubicBezTo>
                <a:cubicBezTo>
                  <a:pt x="332" y="432"/>
                  <a:pt x="221" y="525"/>
                  <a:pt x="164" y="561"/>
                </a:cubicBezTo>
                <a:cubicBezTo>
                  <a:pt x="107" y="597"/>
                  <a:pt x="73" y="588"/>
                  <a:pt x="52" y="577"/>
                </a:cubicBezTo>
                <a:cubicBezTo>
                  <a:pt x="31" y="566"/>
                  <a:pt x="0" y="542"/>
                  <a:pt x="36" y="497"/>
                </a:cubicBezTo>
                <a:close/>
              </a:path>
            </a:pathLst>
          </a:custGeom>
          <a:noFill/>
          <a:ln w="2857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35847" name="HAIN005-005b" descr="HAIN005-005b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13" y="1236663"/>
            <a:ext cx="5399087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8" name="Freeform 13"/>
          <p:cNvSpPr>
            <a:spLocks/>
          </p:cNvSpPr>
          <p:nvPr/>
        </p:nvSpPr>
        <p:spPr bwMode="auto">
          <a:xfrm>
            <a:off x="3232150" y="3316288"/>
            <a:ext cx="906463" cy="720725"/>
          </a:xfrm>
          <a:custGeom>
            <a:avLst/>
            <a:gdLst>
              <a:gd name="T0" fmla="*/ 84 w 571"/>
              <a:gd name="T1" fmla="*/ 39 h 454"/>
              <a:gd name="T2" fmla="*/ 372 w 571"/>
              <a:gd name="T3" fmla="*/ 7 h 454"/>
              <a:gd name="T4" fmla="*/ 500 w 571"/>
              <a:gd name="T5" fmla="*/ 79 h 454"/>
              <a:gd name="T6" fmla="*/ 548 w 571"/>
              <a:gd name="T7" fmla="*/ 263 h 454"/>
              <a:gd name="T8" fmla="*/ 364 w 571"/>
              <a:gd name="T9" fmla="*/ 431 h 454"/>
              <a:gd name="T10" fmla="*/ 164 w 571"/>
              <a:gd name="T11" fmla="*/ 399 h 454"/>
              <a:gd name="T12" fmla="*/ 68 w 571"/>
              <a:gd name="T13" fmla="*/ 303 h 454"/>
              <a:gd name="T14" fmla="*/ 12 w 571"/>
              <a:gd name="T15" fmla="*/ 207 h 454"/>
              <a:gd name="T16" fmla="*/ 12 w 571"/>
              <a:gd name="T17" fmla="*/ 71 h 454"/>
              <a:gd name="T18" fmla="*/ 84 w 571"/>
              <a:gd name="T19" fmla="*/ 39 h 454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571"/>
              <a:gd name="T31" fmla="*/ 0 h 454"/>
              <a:gd name="T32" fmla="*/ 571 w 571"/>
              <a:gd name="T33" fmla="*/ 454 h 454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571" h="454">
                <a:moveTo>
                  <a:pt x="84" y="39"/>
                </a:moveTo>
                <a:cubicBezTo>
                  <a:pt x="144" y="28"/>
                  <a:pt x="303" y="0"/>
                  <a:pt x="372" y="7"/>
                </a:cubicBezTo>
                <a:cubicBezTo>
                  <a:pt x="441" y="14"/>
                  <a:pt x="471" y="36"/>
                  <a:pt x="500" y="79"/>
                </a:cubicBezTo>
                <a:cubicBezTo>
                  <a:pt x="529" y="122"/>
                  <a:pt x="571" y="204"/>
                  <a:pt x="548" y="263"/>
                </a:cubicBezTo>
                <a:cubicBezTo>
                  <a:pt x="525" y="322"/>
                  <a:pt x="428" y="408"/>
                  <a:pt x="364" y="431"/>
                </a:cubicBezTo>
                <a:cubicBezTo>
                  <a:pt x="300" y="454"/>
                  <a:pt x="213" y="420"/>
                  <a:pt x="164" y="399"/>
                </a:cubicBezTo>
                <a:cubicBezTo>
                  <a:pt x="115" y="378"/>
                  <a:pt x="93" y="335"/>
                  <a:pt x="68" y="303"/>
                </a:cubicBezTo>
                <a:cubicBezTo>
                  <a:pt x="43" y="271"/>
                  <a:pt x="21" y="246"/>
                  <a:pt x="12" y="207"/>
                </a:cubicBezTo>
                <a:cubicBezTo>
                  <a:pt x="3" y="168"/>
                  <a:pt x="0" y="100"/>
                  <a:pt x="12" y="71"/>
                </a:cubicBezTo>
                <a:cubicBezTo>
                  <a:pt x="24" y="42"/>
                  <a:pt x="24" y="50"/>
                  <a:pt x="84" y="39"/>
                </a:cubicBezTo>
                <a:close/>
              </a:path>
            </a:pathLst>
          </a:custGeom>
          <a:solidFill>
            <a:srgbClr val="FF6505">
              <a:alpha val="81175"/>
            </a:srgbClr>
          </a:solidFill>
          <a:ln w="9525">
            <a:solidFill>
              <a:srgbClr val="FF6505">
                <a:alpha val="81175"/>
              </a:srgbClr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5267325" y="4682264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L</a:t>
            </a: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1709189" y="4677022"/>
            <a:ext cx="40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R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2337" y="333087"/>
            <a:ext cx="6248288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2FF2E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By the end of this lesson students will be able to: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Draw and explain in detail the anatomy and </a:t>
            </a:r>
            <a:r>
              <a:rPr lang="en-US" sz="2000" dirty="0" err="1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decussation</a:t>
            </a: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 of the ALS, and compare the anatomic relays and functions of the </a:t>
            </a:r>
            <a:r>
              <a:rPr lang="en-US" sz="2000" dirty="0" err="1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spino</a:t>
            </a: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-thalamic, </a:t>
            </a:r>
            <a:r>
              <a:rPr lang="en-US" sz="2000" dirty="0" err="1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spinoreticular</a:t>
            </a: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and </a:t>
            </a:r>
            <a:r>
              <a:rPr lang="en-US" sz="2000" dirty="0" err="1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spinomesencephalic</a:t>
            </a: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divisions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Draw and describe the anatomy of the descending analgesic systems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Distinguish pre- and post-synaptic inhibition of pain afferents in the dorsal horn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Discuss the pharmacologic relationship to mood and somatic disorders of the descending analgesic systems 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Draw and explain the visceral pain pathway to cortex and the significance of the post-synaptic dorsal column neuron to general anesthetic effects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Define neuropathic pain as it relates to phantom limb pain, MS and post-herpetic neuralgia, and discuss current therapeutic options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Discus the neurologic basis for placebo effects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Discuss the neurologic basis for fear-mediated pain suppression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Identify the PAG as an important convergence area for </a:t>
            </a:r>
            <a:r>
              <a:rPr lang="en-US" sz="2000" dirty="0" err="1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endocannabinoid</a:t>
            </a: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an opiate regulation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Identify the three sites of opioid production and opiate effects in the CNS </a:t>
            </a:r>
          </a:p>
        </p:txBody>
      </p:sp>
    </p:spTree>
    <p:extLst>
      <p:ext uri="{BB962C8B-B14F-4D97-AF65-F5344CB8AC3E}">
        <p14:creationId xmlns:p14="http://schemas.microsoft.com/office/powerpoint/2010/main" val="701553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026"/>
          <p:cNvSpPr>
            <a:spLocks noChangeArrowheads="1"/>
          </p:cNvSpPr>
          <p:nvPr/>
        </p:nvSpPr>
        <p:spPr bwMode="auto">
          <a:xfrm>
            <a:off x="2222500" y="1041400"/>
            <a:ext cx="2374900" cy="1460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171" name="AutoShape 1027"/>
          <p:cNvSpPr>
            <a:spLocks noChangeArrowheads="1"/>
          </p:cNvSpPr>
          <p:nvPr/>
        </p:nvSpPr>
        <p:spPr bwMode="auto">
          <a:xfrm>
            <a:off x="2197100" y="2501900"/>
            <a:ext cx="2374900" cy="1016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172" name="AutoShape 1028"/>
          <p:cNvSpPr>
            <a:spLocks noChangeArrowheads="1"/>
          </p:cNvSpPr>
          <p:nvPr/>
        </p:nvSpPr>
        <p:spPr bwMode="auto">
          <a:xfrm>
            <a:off x="2197100" y="3517900"/>
            <a:ext cx="2374900" cy="736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173" name="AutoShape 1029"/>
          <p:cNvSpPr>
            <a:spLocks noChangeArrowheads="1"/>
          </p:cNvSpPr>
          <p:nvPr/>
        </p:nvSpPr>
        <p:spPr bwMode="auto">
          <a:xfrm>
            <a:off x="2209800" y="5562600"/>
            <a:ext cx="2374900" cy="316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174" name="Text Box 1030"/>
          <p:cNvSpPr txBox="1">
            <a:spLocks noChangeArrowheads="1"/>
          </p:cNvSpPr>
          <p:nvPr/>
        </p:nvSpPr>
        <p:spPr bwMode="auto">
          <a:xfrm>
            <a:off x="2489200" y="698500"/>
            <a:ext cx="2387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   Right      Left</a:t>
            </a:r>
          </a:p>
        </p:txBody>
      </p:sp>
      <p:sp>
        <p:nvSpPr>
          <p:cNvPr id="7175" name="Text Box 1031"/>
          <p:cNvSpPr txBox="1">
            <a:spLocks noChangeArrowheads="1"/>
          </p:cNvSpPr>
          <p:nvPr/>
        </p:nvSpPr>
        <p:spPr bwMode="auto">
          <a:xfrm>
            <a:off x="4610100" y="58420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Spinal cord</a:t>
            </a:r>
          </a:p>
        </p:txBody>
      </p:sp>
      <p:sp>
        <p:nvSpPr>
          <p:cNvPr id="7176" name="Text Box 1032"/>
          <p:cNvSpPr txBox="1">
            <a:spLocks noChangeArrowheads="1"/>
          </p:cNvSpPr>
          <p:nvPr/>
        </p:nvSpPr>
        <p:spPr bwMode="auto">
          <a:xfrm>
            <a:off x="1168400" y="50292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medulla</a:t>
            </a:r>
            <a:endParaRPr lang="en-US" sz="1800" b="1"/>
          </a:p>
        </p:txBody>
      </p:sp>
      <p:sp>
        <p:nvSpPr>
          <p:cNvPr id="7177" name="Text Box 1033"/>
          <p:cNvSpPr txBox="1">
            <a:spLocks noChangeArrowheads="1"/>
          </p:cNvSpPr>
          <p:nvPr/>
        </p:nvSpPr>
        <p:spPr bwMode="auto">
          <a:xfrm>
            <a:off x="4584700" y="2552700"/>
            <a:ext cx="15113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Thalamus</a:t>
            </a:r>
          </a:p>
        </p:txBody>
      </p:sp>
      <p:sp>
        <p:nvSpPr>
          <p:cNvPr id="7178" name="Text Box 1034"/>
          <p:cNvSpPr txBox="1">
            <a:spLocks noChangeArrowheads="1"/>
          </p:cNvSpPr>
          <p:nvPr/>
        </p:nvSpPr>
        <p:spPr bwMode="auto">
          <a:xfrm>
            <a:off x="4597400" y="1104900"/>
            <a:ext cx="1651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 b="1"/>
              <a:t>Cerebral</a:t>
            </a:r>
          </a:p>
          <a:p>
            <a:r>
              <a:rPr lang="en-US" sz="1800" b="1"/>
              <a:t>cortex</a:t>
            </a:r>
          </a:p>
        </p:txBody>
      </p:sp>
      <p:sp>
        <p:nvSpPr>
          <p:cNvPr id="7180" name="Freeform 1036"/>
          <p:cNvSpPr>
            <a:spLocks/>
          </p:cNvSpPr>
          <p:nvPr/>
        </p:nvSpPr>
        <p:spPr bwMode="auto">
          <a:xfrm flipV="1">
            <a:off x="4483100" y="7556500"/>
            <a:ext cx="1397000" cy="42863"/>
          </a:xfrm>
          <a:custGeom>
            <a:avLst/>
            <a:gdLst>
              <a:gd name="T0" fmla="*/ 960 w 960"/>
              <a:gd name="T1" fmla="*/ 0 h 8"/>
              <a:gd name="T2" fmla="*/ 0 w 960"/>
              <a:gd name="T3" fmla="*/ 8 h 8"/>
              <a:gd name="T4" fmla="*/ 0 60000 65536"/>
              <a:gd name="T5" fmla="*/ 0 60000 65536"/>
              <a:gd name="T6" fmla="*/ 0 w 960"/>
              <a:gd name="T7" fmla="*/ 0 h 8"/>
              <a:gd name="T8" fmla="*/ 960 w 960"/>
              <a:gd name="T9" fmla="*/ 8 h 8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960" h="8">
                <a:moveTo>
                  <a:pt x="960" y="0"/>
                </a:moveTo>
                <a:cubicBezTo>
                  <a:pt x="562" y="4"/>
                  <a:pt x="164" y="8"/>
                  <a:pt x="0" y="8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81" name="Oval 1037"/>
          <p:cNvSpPr>
            <a:spLocks noChangeArrowheads="1"/>
          </p:cNvSpPr>
          <p:nvPr/>
        </p:nvSpPr>
        <p:spPr bwMode="auto">
          <a:xfrm>
            <a:off x="5270500" y="7213600"/>
            <a:ext cx="152400" cy="1397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82" name="Line 1038"/>
          <p:cNvSpPr>
            <a:spLocks noChangeShapeType="1"/>
          </p:cNvSpPr>
          <p:nvPr/>
        </p:nvSpPr>
        <p:spPr bwMode="auto">
          <a:xfrm>
            <a:off x="5334000" y="7327900"/>
            <a:ext cx="0" cy="241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83" name="Line 1039"/>
          <p:cNvSpPr>
            <a:spLocks noChangeShapeType="1"/>
          </p:cNvSpPr>
          <p:nvPr/>
        </p:nvSpPr>
        <p:spPr bwMode="auto">
          <a:xfrm flipV="1">
            <a:off x="4470400" y="7366000"/>
            <a:ext cx="0" cy="190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84" name="Line 1040"/>
          <p:cNvSpPr>
            <a:spLocks noChangeShapeType="1"/>
          </p:cNvSpPr>
          <p:nvPr/>
        </p:nvSpPr>
        <p:spPr bwMode="auto">
          <a:xfrm flipH="1">
            <a:off x="4318000" y="7366000"/>
            <a:ext cx="152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85" name="Freeform 1041"/>
          <p:cNvSpPr>
            <a:spLocks/>
          </p:cNvSpPr>
          <p:nvPr/>
        </p:nvSpPr>
        <p:spPr bwMode="auto">
          <a:xfrm>
            <a:off x="4267200" y="7239000"/>
            <a:ext cx="63500" cy="190500"/>
          </a:xfrm>
          <a:custGeom>
            <a:avLst/>
            <a:gdLst>
              <a:gd name="T0" fmla="*/ 0 w 40"/>
              <a:gd name="T1" fmla="*/ 0 h 120"/>
              <a:gd name="T2" fmla="*/ 40 w 40"/>
              <a:gd name="T3" fmla="*/ 80 h 120"/>
              <a:gd name="T4" fmla="*/ 0 w 40"/>
              <a:gd name="T5" fmla="*/ 120 h 120"/>
              <a:gd name="T6" fmla="*/ 0 60000 65536"/>
              <a:gd name="T7" fmla="*/ 0 60000 65536"/>
              <a:gd name="T8" fmla="*/ 0 60000 65536"/>
              <a:gd name="T9" fmla="*/ 0 w 40"/>
              <a:gd name="T10" fmla="*/ 0 h 120"/>
              <a:gd name="T11" fmla="*/ 40 w 40"/>
              <a:gd name="T12" fmla="*/ 120 h 12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0" h="120">
                <a:moveTo>
                  <a:pt x="0" y="0"/>
                </a:moveTo>
                <a:cubicBezTo>
                  <a:pt x="20" y="30"/>
                  <a:pt x="40" y="60"/>
                  <a:pt x="40" y="80"/>
                </a:cubicBezTo>
                <a:cubicBezTo>
                  <a:pt x="40" y="100"/>
                  <a:pt x="20" y="110"/>
                  <a:pt x="0" y="12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86" name="Oval 1042"/>
          <p:cNvSpPr>
            <a:spLocks noChangeArrowheads="1"/>
          </p:cNvSpPr>
          <p:nvPr/>
        </p:nvSpPr>
        <p:spPr bwMode="auto">
          <a:xfrm>
            <a:off x="4127500" y="7277100"/>
            <a:ext cx="114300" cy="1270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87" name="Freeform 1043"/>
          <p:cNvSpPr>
            <a:spLocks/>
          </p:cNvSpPr>
          <p:nvPr/>
        </p:nvSpPr>
        <p:spPr bwMode="auto">
          <a:xfrm>
            <a:off x="2400300" y="3073400"/>
            <a:ext cx="177800" cy="160338"/>
          </a:xfrm>
          <a:custGeom>
            <a:avLst/>
            <a:gdLst>
              <a:gd name="T0" fmla="*/ 0 w 112"/>
              <a:gd name="T1" fmla="*/ 0 h 101"/>
              <a:gd name="T2" fmla="*/ 40 w 112"/>
              <a:gd name="T3" fmla="*/ 96 h 101"/>
              <a:gd name="T4" fmla="*/ 112 w 112"/>
              <a:gd name="T5" fmla="*/ 32 h 101"/>
              <a:gd name="T6" fmla="*/ 0 60000 65536"/>
              <a:gd name="T7" fmla="*/ 0 60000 65536"/>
              <a:gd name="T8" fmla="*/ 0 60000 65536"/>
              <a:gd name="T9" fmla="*/ 0 w 112"/>
              <a:gd name="T10" fmla="*/ 0 h 101"/>
              <a:gd name="T11" fmla="*/ 112 w 112"/>
              <a:gd name="T12" fmla="*/ 101 h 10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12" h="101">
                <a:moveTo>
                  <a:pt x="0" y="0"/>
                </a:moveTo>
                <a:cubicBezTo>
                  <a:pt x="10" y="45"/>
                  <a:pt x="21" y="91"/>
                  <a:pt x="40" y="96"/>
                </a:cubicBezTo>
                <a:cubicBezTo>
                  <a:pt x="59" y="101"/>
                  <a:pt x="85" y="66"/>
                  <a:pt x="112" y="32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88" name="Oval 1044"/>
          <p:cNvSpPr>
            <a:spLocks noChangeArrowheads="1"/>
          </p:cNvSpPr>
          <p:nvPr/>
        </p:nvSpPr>
        <p:spPr bwMode="auto">
          <a:xfrm>
            <a:off x="2425700" y="2984500"/>
            <a:ext cx="127000" cy="1270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89" name="Freeform 1045"/>
          <p:cNvSpPr>
            <a:spLocks/>
          </p:cNvSpPr>
          <p:nvPr/>
        </p:nvSpPr>
        <p:spPr bwMode="auto">
          <a:xfrm>
            <a:off x="2400300" y="1681163"/>
            <a:ext cx="190500" cy="1316037"/>
          </a:xfrm>
          <a:custGeom>
            <a:avLst/>
            <a:gdLst>
              <a:gd name="T0" fmla="*/ 56 w 120"/>
              <a:gd name="T1" fmla="*/ 829 h 829"/>
              <a:gd name="T2" fmla="*/ 64 w 120"/>
              <a:gd name="T3" fmla="*/ 133 h 829"/>
              <a:gd name="T4" fmla="*/ 0 w 120"/>
              <a:gd name="T5" fmla="*/ 29 h 829"/>
              <a:gd name="T6" fmla="*/ 64 w 120"/>
              <a:gd name="T7" fmla="*/ 101 h 829"/>
              <a:gd name="T8" fmla="*/ 120 w 120"/>
              <a:gd name="T9" fmla="*/ 37 h 82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"/>
              <a:gd name="T16" fmla="*/ 0 h 829"/>
              <a:gd name="T17" fmla="*/ 120 w 120"/>
              <a:gd name="T18" fmla="*/ 829 h 82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" h="829">
                <a:moveTo>
                  <a:pt x="56" y="829"/>
                </a:moveTo>
                <a:cubicBezTo>
                  <a:pt x="64" y="547"/>
                  <a:pt x="73" y="266"/>
                  <a:pt x="64" y="133"/>
                </a:cubicBezTo>
                <a:cubicBezTo>
                  <a:pt x="55" y="0"/>
                  <a:pt x="0" y="34"/>
                  <a:pt x="0" y="29"/>
                </a:cubicBezTo>
                <a:cubicBezTo>
                  <a:pt x="0" y="24"/>
                  <a:pt x="44" y="100"/>
                  <a:pt x="64" y="101"/>
                </a:cubicBezTo>
                <a:cubicBezTo>
                  <a:pt x="84" y="102"/>
                  <a:pt x="102" y="69"/>
                  <a:pt x="120" y="37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90" name="Text Box 1046"/>
          <p:cNvSpPr txBox="1">
            <a:spLocks noChangeArrowheads="1"/>
          </p:cNvSpPr>
          <p:nvPr/>
        </p:nvSpPr>
        <p:spPr bwMode="auto">
          <a:xfrm>
            <a:off x="4784725" y="755332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1</a:t>
            </a:r>
          </a:p>
        </p:txBody>
      </p:sp>
      <p:sp>
        <p:nvSpPr>
          <p:cNvPr id="7191" name="Text Box 1047"/>
          <p:cNvSpPr txBox="1">
            <a:spLocks noChangeArrowheads="1"/>
          </p:cNvSpPr>
          <p:nvPr/>
        </p:nvSpPr>
        <p:spPr bwMode="auto">
          <a:xfrm>
            <a:off x="3840886" y="6690098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2</a:t>
            </a:r>
          </a:p>
        </p:txBody>
      </p:sp>
      <p:sp>
        <p:nvSpPr>
          <p:cNvPr id="7192" name="Text Box 1048"/>
          <p:cNvSpPr txBox="1">
            <a:spLocks noChangeArrowheads="1"/>
          </p:cNvSpPr>
          <p:nvPr/>
        </p:nvSpPr>
        <p:spPr bwMode="auto">
          <a:xfrm>
            <a:off x="2572120" y="2797172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3</a:t>
            </a:r>
          </a:p>
        </p:txBody>
      </p:sp>
      <p:sp>
        <p:nvSpPr>
          <p:cNvPr id="7193" name="Oval 1049"/>
          <p:cNvSpPr>
            <a:spLocks noChangeArrowheads="1"/>
          </p:cNvSpPr>
          <p:nvPr/>
        </p:nvSpPr>
        <p:spPr bwMode="auto">
          <a:xfrm rot="1974828">
            <a:off x="3289300" y="7048500"/>
            <a:ext cx="203200" cy="3810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94" name="Oval 1050"/>
          <p:cNvSpPr>
            <a:spLocks noChangeArrowheads="1"/>
          </p:cNvSpPr>
          <p:nvPr/>
        </p:nvSpPr>
        <p:spPr bwMode="auto">
          <a:xfrm>
            <a:off x="2286000" y="5918200"/>
            <a:ext cx="266700" cy="889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95" name="Oval 1051"/>
          <p:cNvSpPr>
            <a:spLocks noChangeArrowheads="1"/>
          </p:cNvSpPr>
          <p:nvPr/>
        </p:nvSpPr>
        <p:spPr bwMode="auto">
          <a:xfrm>
            <a:off x="2392547" y="2348037"/>
            <a:ext cx="317500" cy="762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96" name="Text Box 1052"/>
          <p:cNvSpPr txBox="1">
            <a:spLocks noChangeArrowheads="1"/>
          </p:cNvSpPr>
          <p:nvPr/>
        </p:nvSpPr>
        <p:spPr bwMode="auto">
          <a:xfrm>
            <a:off x="263525" y="7608888"/>
            <a:ext cx="2238375" cy="5905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Ant. white commissure</a:t>
            </a:r>
          </a:p>
          <a:p>
            <a:r>
              <a:rPr lang="en-US" sz="1600"/>
              <a:t>of the spinal cord</a:t>
            </a:r>
          </a:p>
        </p:txBody>
      </p:sp>
      <p:sp>
        <p:nvSpPr>
          <p:cNvPr id="7197" name="Line 1053"/>
          <p:cNvSpPr>
            <a:spLocks noChangeShapeType="1"/>
          </p:cNvSpPr>
          <p:nvPr/>
        </p:nvSpPr>
        <p:spPr bwMode="auto">
          <a:xfrm flipV="1">
            <a:off x="2501900" y="7391400"/>
            <a:ext cx="762000" cy="43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98" name="Oval 1054"/>
          <p:cNvSpPr>
            <a:spLocks noChangeArrowheads="1"/>
          </p:cNvSpPr>
          <p:nvPr/>
        </p:nvSpPr>
        <p:spPr bwMode="auto">
          <a:xfrm rot="-1217855">
            <a:off x="4281488" y="7413625"/>
            <a:ext cx="300037" cy="7937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99" name="Text Box 1055"/>
          <p:cNvSpPr txBox="1">
            <a:spLocks noChangeArrowheads="1"/>
          </p:cNvSpPr>
          <p:nvPr/>
        </p:nvSpPr>
        <p:spPr bwMode="auto">
          <a:xfrm>
            <a:off x="4632325" y="8269288"/>
            <a:ext cx="1346200" cy="346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/>
              <a:t>Lissauer</a:t>
            </a:r>
            <a:r>
              <a:rPr lang="ja-JP" altLang="en-US" sz="1600"/>
              <a:t>’</a:t>
            </a:r>
            <a:r>
              <a:rPr lang="en-US" sz="1600"/>
              <a:t>s tr.</a:t>
            </a:r>
          </a:p>
        </p:txBody>
      </p:sp>
      <p:sp>
        <p:nvSpPr>
          <p:cNvPr id="7200" name="Line 1056"/>
          <p:cNvSpPr>
            <a:spLocks noChangeShapeType="1"/>
          </p:cNvSpPr>
          <p:nvPr/>
        </p:nvSpPr>
        <p:spPr bwMode="auto">
          <a:xfrm>
            <a:off x="4356100" y="7531100"/>
            <a:ext cx="635000" cy="736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03" name="Line 1059"/>
          <p:cNvSpPr>
            <a:spLocks noChangeShapeType="1"/>
          </p:cNvSpPr>
          <p:nvPr/>
        </p:nvSpPr>
        <p:spPr bwMode="auto">
          <a:xfrm flipH="1">
            <a:off x="1714500" y="5956300"/>
            <a:ext cx="558800" cy="17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04" name="Text Box 1060"/>
          <p:cNvSpPr txBox="1">
            <a:spLocks noChangeArrowheads="1"/>
          </p:cNvSpPr>
          <p:nvPr/>
        </p:nvSpPr>
        <p:spPr bwMode="auto">
          <a:xfrm>
            <a:off x="1038225" y="5886450"/>
            <a:ext cx="673100" cy="40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/>
              <a:t>ALS</a:t>
            </a:r>
          </a:p>
        </p:txBody>
      </p:sp>
      <p:sp>
        <p:nvSpPr>
          <p:cNvPr id="7206" name="Line 1062"/>
          <p:cNvSpPr>
            <a:spLocks noChangeShapeType="1"/>
          </p:cNvSpPr>
          <p:nvPr/>
        </p:nvSpPr>
        <p:spPr bwMode="auto">
          <a:xfrm flipH="1">
            <a:off x="1765300" y="2411131"/>
            <a:ext cx="645358" cy="22884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07" name="Text Box 1063"/>
          <p:cNvSpPr txBox="1">
            <a:spLocks noChangeArrowheads="1"/>
          </p:cNvSpPr>
          <p:nvPr/>
        </p:nvSpPr>
        <p:spPr bwMode="auto">
          <a:xfrm>
            <a:off x="365125" y="2425007"/>
            <a:ext cx="1527175" cy="3762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IC, post. limb</a:t>
            </a:r>
          </a:p>
        </p:txBody>
      </p:sp>
      <p:sp>
        <p:nvSpPr>
          <p:cNvPr id="7208" name="Text Box 1064"/>
          <p:cNvSpPr txBox="1">
            <a:spLocks noChangeArrowheads="1"/>
          </p:cNvSpPr>
          <p:nvPr/>
        </p:nvSpPr>
        <p:spPr bwMode="auto">
          <a:xfrm>
            <a:off x="4683125" y="3367088"/>
            <a:ext cx="2055270" cy="156966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/>
              <a:t>1= DRG</a:t>
            </a:r>
          </a:p>
          <a:p>
            <a:r>
              <a:rPr lang="en-US" sz="1600" dirty="0"/>
              <a:t>2= dorsal horn </a:t>
            </a:r>
          </a:p>
          <a:p>
            <a:r>
              <a:rPr lang="en-US" sz="1600" dirty="0"/>
              <a:t>     projection neuron</a:t>
            </a:r>
          </a:p>
          <a:p>
            <a:r>
              <a:rPr lang="en-US" sz="1600" dirty="0"/>
              <a:t>3= VPL</a:t>
            </a:r>
          </a:p>
          <a:p>
            <a:r>
              <a:rPr lang="en-US" sz="1600" dirty="0"/>
              <a:t>4= primary </a:t>
            </a:r>
            <a:r>
              <a:rPr lang="en-US" sz="1600" dirty="0" err="1"/>
              <a:t>somato</a:t>
            </a:r>
            <a:r>
              <a:rPr lang="en-US" sz="1600" dirty="0"/>
              <a:t>-</a:t>
            </a:r>
          </a:p>
          <a:p>
            <a:r>
              <a:rPr lang="en-US" sz="1600" dirty="0"/>
              <a:t>      sensory cx</a:t>
            </a:r>
          </a:p>
        </p:txBody>
      </p:sp>
      <p:sp>
        <p:nvSpPr>
          <p:cNvPr id="7209" name="Text Box 1065"/>
          <p:cNvSpPr txBox="1">
            <a:spLocks noChangeArrowheads="1"/>
          </p:cNvSpPr>
          <p:nvPr/>
        </p:nvSpPr>
        <p:spPr bwMode="auto">
          <a:xfrm>
            <a:off x="2320925" y="1317625"/>
            <a:ext cx="3558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/>
              <a:t>4</a:t>
            </a:r>
          </a:p>
        </p:txBody>
      </p:sp>
      <p:sp>
        <p:nvSpPr>
          <p:cNvPr id="7210" name="AutoShape 1067"/>
          <p:cNvSpPr>
            <a:spLocks noChangeArrowheads="1"/>
          </p:cNvSpPr>
          <p:nvPr/>
        </p:nvSpPr>
        <p:spPr bwMode="auto">
          <a:xfrm>
            <a:off x="2209800" y="4254500"/>
            <a:ext cx="2374900" cy="6731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211" name="AutoShape 1068"/>
          <p:cNvSpPr>
            <a:spLocks noChangeArrowheads="1"/>
          </p:cNvSpPr>
          <p:nvPr/>
        </p:nvSpPr>
        <p:spPr bwMode="auto">
          <a:xfrm>
            <a:off x="2222500" y="4940300"/>
            <a:ext cx="2374900" cy="622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212" name="Text Box 1069"/>
          <p:cNvSpPr txBox="1">
            <a:spLocks noChangeArrowheads="1"/>
          </p:cNvSpPr>
          <p:nvPr/>
        </p:nvSpPr>
        <p:spPr bwMode="auto">
          <a:xfrm>
            <a:off x="1422400" y="44069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pons</a:t>
            </a:r>
            <a:endParaRPr lang="en-US" sz="1800" b="1"/>
          </a:p>
        </p:txBody>
      </p:sp>
      <p:sp>
        <p:nvSpPr>
          <p:cNvPr id="7213" name="Text Box 1070"/>
          <p:cNvSpPr txBox="1">
            <a:spLocks noChangeArrowheads="1"/>
          </p:cNvSpPr>
          <p:nvPr/>
        </p:nvSpPr>
        <p:spPr bwMode="auto">
          <a:xfrm>
            <a:off x="1054100" y="3708400"/>
            <a:ext cx="17907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 midbrain</a:t>
            </a:r>
            <a:endParaRPr lang="en-US" sz="1800" b="1"/>
          </a:p>
        </p:txBody>
      </p:sp>
      <p:sp>
        <p:nvSpPr>
          <p:cNvPr id="7214" name="Freeform 1071"/>
          <p:cNvSpPr>
            <a:spLocks/>
          </p:cNvSpPr>
          <p:nvPr/>
        </p:nvSpPr>
        <p:spPr bwMode="auto">
          <a:xfrm>
            <a:off x="2343150" y="3187700"/>
            <a:ext cx="1822450" cy="4640263"/>
          </a:xfrm>
          <a:custGeom>
            <a:avLst/>
            <a:gdLst>
              <a:gd name="T0" fmla="*/ 1148 w 1148"/>
              <a:gd name="T1" fmla="*/ 2608 h 2923"/>
              <a:gd name="T2" fmla="*/ 764 w 1148"/>
              <a:gd name="T3" fmla="*/ 2560 h 2923"/>
              <a:gd name="T4" fmla="*/ 636 w 1148"/>
              <a:gd name="T5" fmla="*/ 2512 h 2923"/>
              <a:gd name="T6" fmla="*/ 92 w 1148"/>
              <a:gd name="T7" fmla="*/ 2504 h 2923"/>
              <a:gd name="T8" fmla="*/ 84 w 1148"/>
              <a:gd name="T9" fmla="*/ 0 h 292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148"/>
              <a:gd name="T16" fmla="*/ 0 h 2923"/>
              <a:gd name="T17" fmla="*/ 1148 w 1148"/>
              <a:gd name="T18" fmla="*/ 2923 h 292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148" h="2923">
                <a:moveTo>
                  <a:pt x="1148" y="2608"/>
                </a:moveTo>
                <a:cubicBezTo>
                  <a:pt x="998" y="2592"/>
                  <a:pt x="849" y="2576"/>
                  <a:pt x="764" y="2560"/>
                </a:cubicBezTo>
                <a:cubicBezTo>
                  <a:pt x="679" y="2544"/>
                  <a:pt x="748" y="2521"/>
                  <a:pt x="636" y="2512"/>
                </a:cubicBezTo>
                <a:cubicBezTo>
                  <a:pt x="524" y="2503"/>
                  <a:pt x="184" y="2923"/>
                  <a:pt x="92" y="2504"/>
                </a:cubicBezTo>
                <a:cubicBezTo>
                  <a:pt x="0" y="2085"/>
                  <a:pt x="42" y="1042"/>
                  <a:pt x="84" y="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15" name="Line 1072"/>
          <p:cNvSpPr>
            <a:spLocks noChangeShapeType="1"/>
          </p:cNvSpPr>
          <p:nvPr/>
        </p:nvSpPr>
        <p:spPr bwMode="auto">
          <a:xfrm>
            <a:off x="3403600" y="965200"/>
            <a:ext cx="12700" cy="7886700"/>
          </a:xfrm>
          <a:prstGeom prst="line">
            <a:avLst/>
          </a:prstGeom>
          <a:noFill/>
          <a:ln w="2857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216" name="Text Box 19"/>
          <p:cNvSpPr txBox="1">
            <a:spLocks noChangeArrowheads="1"/>
          </p:cNvSpPr>
          <p:nvPr/>
        </p:nvSpPr>
        <p:spPr bwMode="auto">
          <a:xfrm>
            <a:off x="265113" y="190500"/>
            <a:ext cx="64135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800" b="1"/>
              <a:t>Spinothalamic tr.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2493" y="806306"/>
            <a:ext cx="18774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Mediates </a:t>
            </a:r>
          </a:p>
          <a:p>
            <a:pPr marL="285750" indent="-285750">
              <a:buFont typeface="Arial"/>
              <a:buChar char="•"/>
            </a:pPr>
            <a:r>
              <a:rPr lang="en-US" sz="1800" b="1" dirty="0"/>
              <a:t>location</a:t>
            </a:r>
          </a:p>
          <a:p>
            <a:pPr marL="285750" indent="-285750">
              <a:buFont typeface="Arial"/>
              <a:buChar char="•"/>
            </a:pPr>
            <a:r>
              <a:rPr lang="en-US" sz="1800" b="1" dirty="0"/>
              <a:t>intensity</a:t>
            </a:r>
          </a:p>
          <a:p>
            <a:pPr marL="285750" indent="-285750">
              <a:buFont typeface="Arial"/>
              <a:buChar char="•"/>
            </a:pPr>
            <a:r>
              <a:rPr lang="en-US" sz="1800" b="1" dirty="0"/>
              <a:t>duration</a:t>
            </a:r>
          </a:p>
          <a:p>
            <a:r>
              <a:rPr lang="en-US" sz="1800" b="1" dirty="0"/>
              <a:t>To parietal lobe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0" name="HAIN005-004a.sw" descr="HAIN005-004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50" y="1162050"/>
            <a:ext cx="5556250" cy="339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1" name="HAIN005-004b.sw" descr="HAIN005-004b">
            <a:hlinkClick r:id="" action="ppaction://media"/>
          </p:cNvPr>
          <p:cNvPicPr>
            <a:picLocks noRot="1" noChangeAspect="1" noChangeArrowheads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" y="4611688"/>
            <a:ext cx="5957888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Line 9"/>
          <p:cNvSpPr>
            <a:spLocks noChangeShapeType="1"/>
          </p:cNvSpPr>
          <p:nvPr/>
        </p:nvSpPr>
        <p:spPr bwMode="auto">
          <a:xfrm>
            <a:off x="3414713" y="903288"/>
            <a:ext cx="0" cy="196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7" name="Line 10"/>
          <p:cNvSpPr>
            <a:spLocks noChangeShapeType="1"/>
          </p:cNvSpPr>
          <p:nvPr/>
        </p:nvSpPr>
        <p:spPr bwMode="auto">
          <a:xfrm flipH="1">
            <a:off x="3867150" y="1016000"/>
            <a:ext cx="98425" cy="1841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8" name="Text Box 11"/>
          <p:cNvSpPr txBox="1">
            <a:spLocks noChangeArrowheads="1"/>
          </p:cNvSpPr>
          <p:nvPr/>
        </p:nvSpPr>
        <p:spPr bwMode="auto">
          <a:xfrm>
            <a:off x="3111500" y="642938"/>
            <a:ext cx="5794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/>
              <a:t>DMS</a:t>
            </a:r>
          </a:p>
        </p:txBody>
      </p:sp>
      <p:sp>
        <p:nvSpPr>
          <p:cNvPr id="8199" name="Text Box 12"/>
          <p:cNvSpPr txBox="1">
            <a:spLocks noChangeArrowheads="1"/>
          </p:cNvSpPr>
          <p:nvPr/>
        </p:nvSpPr>
        <p:spPr bwMode="auto">
          <a:xfrm>
            <a:off x="3911600" y="696913"/>
            <a:ext cx="48101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400"/>
              <a:t>DIS</a:t>
            </a:r>
          </a:p>
        </p:txBody>
      </p:sp>
      <p:sp>
        <p:nvSpPr>
          <p:cNvPr id="8200" name="Text Box 18"/>
          <p:cNvSpPr txBox="1">
            <a:spLocks noChangeArrowheads="1"/>
          </p:cNvSpPr>
          <p:nvPr/>
        </p:nvSpPr>
        <p:spPr bwMode="auto">
          <a:xfrm>
            <a:off x="3195638" y="82375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/>
          </a:p>
        </p:txBody>
      </p:sp>
      <p:sp>
        <p:nvSpPr>
          <p:cNvPr id="8201" name="Text Box 20"/>
          <p:cNvSpPr txBox="1">
            <a:spLocks noChangeArrowheads="1"/>
          </p:cNvSpPr>
          <p:nvPr/>
        </p:nvSpPr>
        <p:spPr bwMode="auto">
          <a:xfrm>
            <a:off x="3238500" y="8251825"/>
            <a:ext cx="387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V</a:t>
            </a:r>
          </a:p>
        </p:txBody>
      </p:sp>
      <p:sp>
        <p:nvSpPr>
          <p:cNvPr id="8202" name="Text Box 21"/>
          <p:cNvSpPr txBox="1">
            <a:spLocks noChangeArrowheads="1"/>
          </p:cNvSpPr>
          <p:nvPr/>
        </p:nvSpPr>
        <p:spPr bwMode="auto">
          <a:xfrm>
            <a:off x="3224213" y="195263"/>
            <a:ext cx="4048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D</a:t>
            </a:r>
          </a:p>
        </p:txBody>
      </p:sp>
      <p:sp>
        <p:nvSpPr>
          <p:cNvPr id="8203" name="Text Box 22"/>
          <p:cNvSpPr txBox="1">
            <a:spLocks noChangeArrowheads="1"/>
          </p:cNvSpPr>
          <p:nvPr/>
        </p:nvSpPr>
        <p:spPr bwMode="auto">
          <a:xfrm>
            <a:off x="612775" y="519113"/>
            <a:ext cx="1217613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Lower</a:t>
            </a:r>
          </a:p>
          <a:p>
            <a:r>
              <a:rPr lang="en-US"/>
              <a:t>cervical</a:t>
            </a:r>
          </a:p>
        </p:txBody>
      </p:sp>
      <p:sp>
        <p:nvSpPr>
          <p:cNvPr id="8204" name="Oval 25"/>
          <p:cNvSpPr>
            <a:spLocks noChangeArrowheads="1"/>
          </p:cNvSpPr>
          <p:nvPr/>
        </p:nvSpPr>
        <p:spPr bwMode="auto">
          <a:xfrm>
            <a:off x="2171700" y="2057400"/>
            <a:ext cx="152400" cy="177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05" name="Freeform 26"/>
          <p:cNvSpPr>
            <a:spLocks/>
          </p:cNvSpPr>
          <p:nvPr/>
        </p:nvSpPr>
        <p:spPr bwMode="auto">
          <a:xfrm>
            <a:off x="2298700" y="1270000"/>
            <a:ext cx="2814638" cy="2717800"/>
          </a:xfrm>
          <a:custGeom>
            <a:avLst/>
            <a:gdLst>
              <a:gd name="T0" fmla="*/ 0 w 1773"/>
              <a:gd name="T1" fmla="*/ 592 h 1712"/>
              <a:gd name="T2" fmla="*/ 32 w 1773"/>
              <a:gd name="T3" fmla="*/ 736 h 1712"/>
              <a:gd name="T4" fmla="*/ 104 w 1773"/>
              <a:gd name="T5" fmla="*/ 864 h 1712"/>
              <a:gd name="T6" fmla="*/ 192 w 1773"/>
              <a:gd name="T7" fmla="*/ 984 h 1712"/>
              <a:gd name="T8" fmla="*/ 280 w 1773"/>
              <a:gd name="T9" fmla="*/ 1120 h 1712"/>
              <a:gd name="T10" fmla="*/ 424 w 1773"/>
              <a:gd name="T11" fmla="*/ 1280 h 1712"/>
              <a:gd name="T12" fmla="*/ 616 w 1773"/>
              <a:gd name="T13" fmla="*/ 1328 h 1712"/>
              <a:gd name="T14" fmla="*/ 808 w 1773"/>
              <a:gd name="T15" fmla="*/ 1328 h 1712"/>
              <a:gd name="T16" fmla="*/ 896 w 1773"/>
              <a:gd name="T17" fmla="*/ 1320 h 1712"/>
              <a:gd name="T18" fmla="*/ 944 w 1773"/>
              <a:gd name="T19" fmla="*/ 1320 h 1712"/>
              <a:gd name="T20" fmla="*/ 1384 w 1773"/>
              <a:gd name="T21" fmla="*/ 1424 h 1712"/>
              <a:gd name="T22" fmla="*/ 1608 w 1773"/>
              <a:gd name="T23" fmla="*/ 1592 h 1712"/>
              <a:gd name="T24" fmla="*/ 1752 w 1773"/>
              <a:gd name="T25" fmla="*/ 1616 h 1712"/>
              <a:gd name="T26" fmla="*/ 1736 w 1773"/>
              <a:gd name="T27" fmla="*/ 1016 h 1712"/>
              <a:gd name="T28" fmla="*/ 1704 w 1773"/>
              <a:gd name="T29" fmla="*/ 0 h 171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1773"/>
              <a:gd name="T46" fmla="*/ 0 h 1712"/>
              <a:gd name="T47" fmla="*/ 1773 w 1773"/>
              <a:gd name="T48" fmla="*/ 1712 h 1712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1773" h="1712">
                <a:moveTo>
                  <a:pt x="0" y="592"/>
                </a:moveTo>
                <a:cubicBezTo>
                  <a:pt x="5" y="615"/>
                  <a:pt x="15" y="691"/>
                  <a:pt x="32" y="736"/>
                </a:cubicBezTo>
                <a:cubicBezTo>
                  <a:pt x="49" y="781"/>
                  <a:pt x="77" y="823"/>
                  <a:pt x="104" y="864"/>
                </a:cubicBezTo>
                <a:cubicBezTo>
                  <a:pt x="131" y="905"/>
                  <a:pt x="163" y="941"/>
                  <a:pt x="192" y="984"/>
                </a:cubicBezTo>
                <a:cubicBezTo>
                  <a:pt x="221" y="1027"/>
                  <a:pt x="241" y="1071"/>
                  <a:pt x="280" y="1120"/>
                </a:cubicBezTo>
                <a:cubicBezTo>
                  <a:pt x="319" y="1169"/>
                  <a:pt x="368" y="1245"/>
                  <a:pt x="424" y="1280"/>
                </a:cubicBezTo>
                <a:cubicBezTo>
                  <a:pt x="480" y="1315"/>
                  <a:pt x="552" y="1320"/>
                  <a:pt x="616" y="1328"/>
                </a:cubicBezTo>
                <a:cubicBezTo>
                  <a:pt x="680" y="1336"/>
                  <a:pt x="761" y="1329"/>
                  <a:pt x="808" y="1328"/>
                </a:cubicBezTo>
                <a:cubicBezTo>
                  <a:pt x="855" y="1327"/>
                  <a:pt x="873" y="1321"/>
                  <a:pt x="896" y="1320"/>
                </a:cubicBezTo>
                <a:cubicBezTo>
                  <a:pt x="919" y="1319"/>
                  <a:pt x="863" y="1303"/>
                  <a:pt x="944" y="1320"/>
                </a:cubicBezTo>
                <a:cubicBezTo>
                  <a:pt x="1025" y="1337"/>
                  <a:pt x="1274" y="1379"/>
                  <a:pt x="1384" y="1424"/>
                </a:cubicBezTo>
                <a:cubicBezTo>
                  <a:pt x="1494" y="1469"/>
                  <a:pt x="1547" y="1560"/>
                  <a:pt x="1608" y="1592"/>
                </a:cubicBezTo>
                <a:cubicBezTo>
                  <a:pt x="1669" y="1624"/>
                  <a:pt x="1731" y="1712"/>
                  <a:pt x="1752" y="1616"/>
                </a:cubicBezTo>
                <a:cubicBezTo>
                  <a:pt x="1773" y="1520"/>
                  <a:pt x="1744" y="1285"/>
                  <a:pt x="1736" y="1016"/>
                </a:cubicBezTo>
                <a:cubicBezTo>
                  <a:pt x="1728" y="747"/>
                  <a:pt x="1716" y="373"/>
                  <a:pt x="1704" y="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06" name="Freeform 29"/>
          <p:cNvSpPr>
            <a:spLocks/>
          </p:cNvSpPr>
          <p:nvPr/>
        </p:nvSpPr>
        <p:spPr bwMode="auto">
          <a:xfrm>
            <a:off x="292100" y="2286000"/>
            <a:ext cx="1752600" cy="914400"/>
          </a:xfrm>
          <a:custGeom>
            <a:avLst/>
            <a:gdLst>
              <a:gd name="T0" fmla="*/ 0 w 1104"/>
              <a:gd name="T1" fmla="*/ 576 h 576"/>
              <a:gd name="T2" fmla="*/ 136 w 1104"/>
              <a:gd name="T3" fmla="*/ 392 h 576"/>
              <a:gd name="T4" fmla="*/ 304 w 1104"/>
              <a:gd name="T5" fmla="*/ 272 h 576"/>
              <a:gd name="T6" fmla="*/ 432 w 1104"/>
              <a:gd name="T7" fmla="*/ 184 h 576"/>
              <a:gd name="T8" fmla="*/ 632 w 1104"/>
              <a:gd name="T9" fmla="*/ 80 h 576"/>
              <a:gd name="T10" fmla="*/ 744 w 1104"/>
              <a:gd name="T11" fmla="*/ 32 h 576"/>
              <a:gd name="T12" fmla="*/ 896 w 1104"/>
              <a:gd name="T13" fmla="*/ 8 h 576"/>
              <a:gd name="T14" fmla="*/ 992 w 1104"/>
              <a:gd name="T15" fmla="*/ 0 h 576"/>
              <a:gd name="T16" fmla="*/ 1048 w 1104"/>
              <a:gd name="T17" fmla="*/ 8 h 576"/>
              <a:gd name="T18" fmla="*/ 1104 w 1104"/>
              <a:gd name="T19" fmla="*/ 40 h 57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104"/>
              <a:gd name="T31" fmla="*/ 0 h 576"/>
              <a:gd name="T32" fmla="*/ 1104 w 1104"/>
              <a:gd name="T33" fmla="*/ 576 h 57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104" h="576">
                <a:moveTo>
                  <a:pt x="0" y="576"/>
                </a:moveTo>
                <a:cubicBezTo>
                  <a:pt x="42" y="509"/>
                  <a:pt x="85" y="443"/>
                  <a:pt x="136" y="392"/>
                </a:cubicBezTo>
                <a:cubicBezTo>
                  <a:pt x="187" y="341"/>
                  <a:pt x="255" y="307"/>
                  <a:pt x="304" y="272"/>
                </a:cubicBezTo>
                <a:cubicBezTo>
                  <a:pt x="353" y="237"/>
                  <a:pt x="377" y="216"/>
                  <a:pt x="432" y="184"/>
                </a:cubicBezTo>
                <a:cubicBezTo>
                  <a:pt x="487" y="152"/>
                  <a:pt x="580" y="105"/>
                  <a:pt x="632" y="80"/>
                </a:cubicBezTo>
                <a:cubicBezTo>
                  <a:pt x="684" y="55"/>
                  <a:pt x="700" y="44"/>
                  <a:pt x="744" y="32"/>
                </a:cubicBezTo>
                <a:cubicBezTo>
                  <a:pt x="788" y="20"/>
                  <a:pt x="855" y="13"/>
                  <a:pt x="896" y="8"/>
                </a:cubicBezTo>
                <a:cubicBezTo>
                  <a:pt x="937" y="3"/>
                  <a:pt x="967" y="0"/>
                  <a:pt x="992" y="0"/>
                </a:cubicBezTo>
                <a:cubicBezTo>
                  <a:pt x="1017" y="0"/>
                  <a:pt x="1030" y="1"/>
                  <a:pt x="1048" y="8"/>
                </a:cubicBezTo>
                <a:cubicBezTo>
                  <a:pt x="1066" y="15"/>
                  <a:pt x="1085" y="27"/>
                  <a:pt x="1104" y="40"/>
                </a:cubicBezTo>
              </a:path>
            </a:pathLst>
          </a:custGeom>
          <a:noFill/>
          <a:ln w="57150">
            <a:solidFill>
              <a:srgbClr val="F04127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07" name="Oval 30"/>
          <p:cNvSpPr>
            <a:spLocks noChangeArrowheads="1"/>
          </p:cNvSpPr>
          <p:nvPr/>
        </p:nvSpPr>
        <p:spPr bwMode="auto">
          <a:xfrm>
            <a:off x="317500" y="2501900"/>
            <a:ext cx="177800" cy="152400"/>
          </a:xfrm>
          <a:prstGeom prst="ellipse">
            <a:avLst/>
          </a:prstGeom>
          <a:solidFill>
            <a:srgbClr val="FF6505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08" name="Line 31"/>
          <p:cNvSpPr>
            <a:spLocks noChangeShapeType="1"/>
          </p:cNvSpPr>
          <p:nvPr/>
        </p:nvSpPr>
        <p:spPr bwMode="auto">
          <a:xfrm>
            <a:off x="406400" y="2565400"/>
            <a:ext cx="215900" cy="203200"/>
          </a:xfrm>
          <a:prstGeom prst="line">
            <a:avLst/>
          </a:prstGeom>
          <a:noFill/>
          <a:ln w="57150">
            <a:solidFill>
              <a:srgbClr val="F04127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09" name="Freeform 33"/>
          <p:cNvSpPr>
            <a:spLocks/>
          </p:cNvSpPr>
          <p:nvPr/>
        </p:nvSpPr>
        <p:spPr bwMode="auto">
          <a:xfrm>
            <a:off x="2171700" y="4868863"/>
            <a:ext cx="2584450" cy="2078037"/>
          </a:xfrm>
          <a:custGeom>
            <a:avLst/>
            <a:gdLst>
              <a:gd name="T0" fmla="*/ 0 w 1628"/>
              <a:gd name="T1" fmla="*/ 357 h 1309"/>
              <a:gd name="T2" fmla="*/ 256 w 1628"/>
              <a:gd name="T3" fmla="*/ 101 h 1309"/>
              <a:gd name="T4" fmla="*/ 664 w 1628"/>
              <a:gd name="T5" fmla="*/ 13 h 1309"/>
              <a:gd name="T6" fmla="*/ 984 w 1628"/>
              <a:gd name="T7" fmla="*/ 21 h 1309"/>
              <a:gd name="T8" fmla="*/ 1368 w 1628"/>
              <a:gd name="T9" fmla="*/ 125 h 1309"/>
              <a:gd name="T10" fmla="*/ 1576 w 1628"/>
              <a:gd name="T11" fmla="*/ 285 h 1309"/>
              <a:gd name="T12" fmla="*/ 1600 w 1628"/>
              <a:gd name="T13" fmla="*/ 357 h 1309"/>
              <a:gd name="T14" fmla="*/ 1408 w 1628"/>
              <a:gd name="T15" fmla="*/ 645 h 1309"/>
              <a:gd name="T16" fmla="*/ 1240 w 1628"/>
              <a:gd name="T17" fmla="*/ 925 h 1309"/>
              <a:gd name="T18" fmla="*/ 1184 w 1628"/>
              <a:gd name="T19" fmla="*/ 1157 h 1309"/>
              <a:gd name="T20" fmla="*/ 952 w 1628"/>
              <a:gd name="T21" fmla="*/ 1293 h 1309"/>
              <a:gd name="T22" fmla="*/ 520 w 1628"/>
              <a:gd name="T23" fmla="*/ 1253 h 1309"/>
              <a:gd name="T24" fmla="*/ 440 w 1628"/>
              <a:gd name="T25" fmla="*/ 1029 h 1309"/>
              <a:gd name="T26" fmla="*/ 328 w 1628"/>
              <a:gd name="T27" fmla="*/ 765 h 1309"/>
              <a:gd name="T28" fmla="*/ 96 w 1628"/>
              <a:gd name="T29" fmla="*/ 613 h 1309"/>
              <a:gd name="T30" fmla="*/ 64 w 1628"/>
              <a:gd name="T31" fmla="*/ 501 h 1309"/>
              <a:gd name="T32" fmla="*/ 48 w 1628"/>
              <a:gd name="T33" fmla="*/ 309 h 1309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1628"/>
              <a:gd name="T52" fmla="*/ 0 h 1309"/>
              <a:gd name="T53" fmla="*/ 1628 w 1628"/>
              <a:gd name="T54" fmla="*/ 1309 h 1309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1628" h="1309">
                <a:moveTo>
                  <a:pt x="0" y="357"/>
                </a:moveTo>
                <a:cubicBezTo>
                  <a:pt x="72" y="257"/>
                  <a:pt x="145" y="158"/>
                  <a:pt x="256" y="101"/>
                </a:cubicBezTo>
                <a:cubicBezTo>
                  <a:pt x="367" y="44"/>
                  <a:pt x="543" y="26"/>
                  <a:pt x="664" y="13"/>
                </a:cubicBezTo>
                <a:cubicBezTo>
                  <a:pt x="785" y="0"/>
                  <a:pt x="867" y="2"/>
                  <a:pt x="984" y="21"/>
                </a:cubicBezTo>
                <a:cubicBezTo>
                  <a:pt x="1101" y="40"/>
                  <a:pt x="1269" y="81"/>
                  <a:pt x="1368" y="125"/>
                </a:cubicBezTo>
                <a:cubicBezTo>
                  <a:pt x="1467" y="169"/>
                  <a:pt x="1537" y="246"/>
                  <a:pt x="1576" y="285"/>
                </a:cubicBezTo>
                <a:cubicBezTo>
                  <a:pt x="1615" y="324"/>
                  <a:pt x="1628" y="297"/>
                  <a:pt x="1600" y="357"/>
                </a:cubicBezTo>
                <a:cubicBezTo>
                  <a:pt x="1572" y="417"/>
                  <a:pt x="1468" y="550"/>
                  <a:pt x="1408" y="645"/>
                </a:cubicBezTo>
                <a:cubicBezTo>
                  <a:pt x="1348" y="740"/>
                  <a:pt x="1277" y="840"/>
                  <a:pt x="1240" y="925"/>
                </a:cubicBezTo>
                <a:cubicBezTo>
                  <a:pt x="1203" y="1010"/>
                  <a:pt x="1232" y="1096"/>
                  <a:pt x="1184" y="1157"/>
                </a:cubicBezTo>
                <a:cubicBezTo>
                  <a:pt x="1136" y="1218"/>
                  <a:pt x="1063" y="1277"/>
                  <a:pt x="952" y="1293"/>
                </a:cubicBezTo>
                <a:cubicBezTo>
                  <a:pt x="841" y="1309"/>
                  <a:pt x="605" y="1297"/>
                  <a:pt x="520" y="1253"/>
                </a:cubicBezTo>
                <a:cubicBezTo>
                  <a:pt x="435" y="1209"/>
                  <a:pt x="472" y="1110"/>
                  <a:pt x="440" y="1029"/>
                </a:cubicBezTo>
                <a:cubicBezTo>
                  <a:pt x="408" y="948"/>
                  <a:pt x="385" y="834"/>
                  <a:pt x="328" y="765"/>
                </a:cubicBezTo>
                <a:cubicBezTo>
                  <a:pt x="271" y="696"/>
                  <a:pt x="140" y="657"/>
                  <a:pt x="96" y="613"/>
                </a:cubicBezTo>
                <a:cubicBezTo>
                  <a:pt x="52" y="569"/>
                  <a:pt x="72" y="552"/>
                  <a:pt x="64" y="501"/>
                </a:cubicBezTo>
                <a:cubicBezTo>
                  <a:pt x="56" y="450"/>
                  <a:pt x="52" y="379"/>
                  <a:pt x="48" y="309"/>
                </a:cubicBezTo>
              </a:path>
            </a:pathLst>
          </a:custGeom>
          <a:noFill/>
          <a:ln w="57150">
            <a:solidFill>
              <a:srgbClr val="BCFB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10" name="Text Box 34"/>
          <p:cNvSpPr txBox="1">
            <a:spLocks noChangeArrowheads="1"/>
          </p:cNvSpPr>
          <p:nvPr/>
        </p:nvSpPr>
        <p:spPr bwMode="auto">
          <a:xfrm>
            <a:off x="3197225" y="5292725"/>
            <a:ext cx="590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>
                <a:solidFill>
                  <a:srgbClr val="BCFB00"/>
                </a:solidFill>
              </a:rPr>
              <a:t>DF</a:t>
            </a:r>
          </a:p>
        </p:txBody>
      </p:sp>
      <p:sp>
        <p:nvSpPr>
          <p:cNvPr id="8211" name="Freeform 36"/>
          <p:cNvSpPr>
            <a:spLocks/>
          </p:cNvSpPr>
          <p:nvPr/>
        </p:nvSpPr>
        <p:spPr bwMode="auto">
          <a:xfrm>
            <a:off x="717550" y="5511800"/>
            <a:ext cx="1735138" cy="1592263"/>
          </a:xfrm>
          <a:custGeom>
            <a:avLst/>
            <a:gdLst>
              <a:gd name="T0" fmla="*/ 684 w 1093"/>
              <a:gd name="T1" fmla="*/ 0 h 1003"/>
              <a:gd name="T2" fmla="*/ 916 w 1093"/>
              <a:gd name="T3" fmla="*/ 272 h 1003"/>
              <a:gd name="T4" fmla="*/ 1068 w 1093"/>
              <a:gd name="T5" fmla="*/ 584 h 1003"/>
              <a:gd name="T6" fmla="*/ 1028 w 1093"/>
              <a:gd name="T7" fmla="*/ 712 h 1003"/>
              <a:gd name="T8" fmla="*/ 676 w 1093"/>
              <a:gd name="T9" fmla="*/ 896 h 1003"/>
              <a:gd name="T10" fmla="*/ 444 w 1093"/>
              <a:gd name="T11" fmla="*/ 992 h 1003"/>
              <a:gd name="T12" fmla="*/ 108 w 1093"/>
              <a:gd name="T13" fmla="*/ 960 h 1003"/>
              <a:gd name="T14" fmla="*/ 4 w 1093"/>
              <a:gd name="T15" fmla="*/ 776 h 1003"/>
              <a:gd name="T16" fmla="*/ 84 w 1093"/>
              <a:gd name="T17" fmla="*/ 544 h 1003"/>
              <a:gd name="T18" fmla="*/ 284 w 1093"/>
              <a:gd name="T19" fmla="*/ 336 h 1003"/>
              <a:gd name="T20" fmla="*/ 420 w 1093"/>
              <a:gd name="T21" fmla="*/ 184 h 1003"/>
              <a:gd name="T22" fmla="*/ 660 w 1093"/>
              <a:gd name="T23" fmla="*/ 0 h 1003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093"/>
              <a:gd name="T37" fmla="*/ 0 h 1003"/>
              <a:gd name="T38" fmla="*/ 1093 w 1093"/>
              <a:gd name="T39" fmla="*/ 1003 h 1003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093" h="1003">
                <a:moveTo>
                  <a:pt x="684" y="0"/>
                </a:moveTo>
                <a:cubicBezTo>
                  <a:pt x="768" y="87"/>
                  <a:pt x="852" y="175"/>
                  <a:pt x="916" y="272"/>
                </a:cubicBezTo>
                <a:cubicBezTo>
                  <a:pt x="980" y="369"/>
                  <a:pt x="1049" y="511"/>
                  <a:pt x="1068" y="584"/>
                </a:cubicBezTo>
                <a:cubicBezTo>
                  <a:pt x="1087" y="657"/>
                  <a:pt x="1093" y="660"/>
                  <a:pt x="1028" y="712"/>
                </a:cubicBezTo>
                <a:cubicBezTo>
                  <a:pt x="963" y="764"/>
                  <a:pt x="773" y="849"/>
                  <a:pt x="676" y="896"/>
                </a:cubicBezTo>
                <a:cubicBezTo>
                  <a:pt x="579" y="943"/>
                  <a:pt x="539" y="981"/>
                  <a:pt x="444" y="992"/>
                </a:cubicBezTo>
                <a:cubicBezTo>
                  <a:pt x="349" y="1003"/>
                  <a:pt x="181" y="996"/>
                  <a:pt x="108" y="960"/>
                </a:cubicBezTo>
                <a:cubicBezTo>
                  <a:pt x="35" y="924"/>
                  <a:pt x="8" y="845"/>
                  <a:pt x="4" y="776"/>
                </a:cubicBezTo>
                <a:cubicBezTo>
                  <a:pt x="0" y="707"/>
                  <a:pt x="37" y="617"/>
                  <a:pt x="84" y="544"/>
                </a:cubicBezTo>
                <a:cubicBezTo>
                  <a:pt x="131" y="471"/>
                  <a:pt x="228" y="396"/>
                  <a:pt x="284" y="336"/>
                </a:cubicBezTo>
                <a:cubicBezTo>
                  <a:pt x="340" y="276"/>
                  <a:pt x="357" y="240"/>
                  <a:pt x="420" y="184"/>
                </a:cubicBezTo>
                <a:cubicBezTo>
                  <a:pt x="483" y="128"/>
                  <a:pt x="610" y="38"/>
                  <a:pt x="660" y="0"/>
                </a:cubicBezTo>
              </a:path>
            </a:pathLst>
          </a:custGeom>
          <a:noFill/>
          <a:ln w="57150">
            <a:solidFill>
              <a:srgbClr val="BCFB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12" name="Text Box 37"/>
          <p:cNvSpPr txBox="1">
            <a:spLocks noChangeArrowheads="1"/>
          </p:cNvSpPr>
          <p:nvPr/>
        </p:nvSpPr>
        <p:spPr bwMode="auto">
          <a:xfrm>
            <a:off x="1355725" y="6067425"/>
            <a:ext cx="5572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>
                <a:solidFill>
                  <a:srgbClr val="BCFB00"/>
                </a:solidFill>
              </a:rPr>
              <a:t>LF</a:t>
            </a:r>
          </a:p>
        </p:txBody>
      </p:sp>
      <p:sp>
        <p:nvSpPr>
          <p:cNvPr id="8213" name="Freeform 38"/>
          <p:cNvSpPr>
            <a:spLocks/>
          </p:cNvSpPr>
          <p:nvPr/>
        </p:nvSpPr>
        <p:spPr bwMode="auto">
          <a:xfrm>
            <a:off x="1009650" y="7065963"/>
            <a:ext cx="2468563" cy="1092200"/>
          </a:xfrm>
          <a:custGeom>
            <a:avLst/>
            <a:gdLst>
              <a:gd name="T0" fmla="*/ 44 w 1555"/>
              <a:gd name="T1" fmla="*/ 61 h 688"/>
              <a:gd name="T2" fmla="*/ 84 w 1555"/>
              <a:gd name="T3" fmla="*/ 69 h 688"/>
              <a:gd name="T4" fmla="*/ 236 w 1555"/>
              <a:gd name="T5" fmla="*/ 69 h 688"/>
              <a:gd name="T6" fmla="*/ 468 w 1555"/>
              <a:gd name="T7" fmla="*/ 37 h 688"/>
              <a:gd name="T8" fmla="*/ 796 w 1555"/>
              <a:gd name="T9" fmla="*/ 293 h 688"/>
              <a:gd name="T10" fmla="*/ 1092 w 1555"/>
              <a:gd name="T11" fmla="*/ 317 h 688"/>
              <a:gd name="T12" fmla="*/ 1276 w 1555"/>
              <a:gd name="T13" fmla="*/ 245 h 688"/>
              <a:gd name="T14" fmla="*/ 1252 w 1555"/>
              <a:gd name="T15" fmla="*/ 93 h 688"/>
              <a:gd name="T16" fmla="*/ 1460 w 1555"/>
              <a:gd name="T17" fmla="*/ 37 h 688"/>
              <a:gd name="T18" fmla="*/ 1540 w 1555"/>
              <a:gd name="T19" fmla="*/ 269 h 688"/>
              <a:gd name="T20" fmla="*/ 1508 w 1555"/>
              <a:gd name="T21" fmla="*/ 501 h 688"/>
              <a:gd name="T22" fmla="*/ 1260 w 1555"/>
              <a:gd name="T23" fmla="*/ 677 h 688"/>
              <a:gd name="T24" fmla="*/ 612 w 1555"/>
              <a:gd name="T25" fmla="*/ 565 h 688"/>
              <a:gd name="T26" fmla="*/ 220 w 1555"/>
              <a:gd name="T27" fmla="*/ 365 h 688"/>
              <a:gd name="T28" fmla="*/ 36 w 1555"/>
              <a:gd name="T29" fmla="*/ 229 h 688"/>
              <a:gd name="T30" fmla="*/ 4 w 1555"/>
              <a:gd name="T31" fmla="*/ 141 h 688"/>
              <a:gd name="T32" fmla="*/ 44 w 1555"/>
              <a:gd name="T33" fmla="*/ 61 h 68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1555"/>
              <a:gd name="T52" fmla="*/ 0 h 688"/>
              <a:gd name="T53" fmla="*/ 1555 w 1555"/>
              <a:gd name="T54" fmla="*/ 688 h 688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1555" h="688">
                <a:moveTo>
                  <a:pt x="44" y="61"/>
                </a:moveTo>
                <a:cubicBezTo>
                  <a:pt x="52" y="62"/>
                  <a:pt x="52" y="68"/>
                  <a:pt x="84" y="69"/>
                </a:cubicBezTo>
                <a:cubicBezTo>
                  <a:pt x="116" y="70"/>
                  <a:pt x="172" y="74"/>
                  <a:pt x="236" y="69"/>
                </a:cubicBezTo>
                <a:cubicBezTo>
                  <a:pt x="300" y="64"/>
                  <a:pt x="375" y="0"/>
                  <a:pt x="468" y="37"/>
                </a:cubicBezTo>
                <a:cubicBezTo>
                  <a:pt x="561" y="74"/>
                  <a:pt x="692" y="246"/>
                  <a:pt x="796" y="293"/>
                </a:cubicBezTo>
                <a:cubicBezTo>
                  <a:pt x="900" y="340"/>
                  <a:pt x="1012" y="325"/>
                  <a:pt x="1092" y="317"/>
                </a:cubicBezTo>
                <a:cubicBezTo>
                  <a:pt x="1172" y="309"/>
                  <a:pt x="1249" y="282"/>
                  <a:pt x="1276" y="245"/>
                </a:cubicBezTo>
                <a:cubicBezTo>
                  <a:pt x="1303" y="208"/>
                  <a:pt x="1221" y="128"/>
                  <a:pt x="1252" y="93"/>
                </a:cubicBezTo>
                <a:cubicBezTo>
                  <a:pt x="1283" y="58"/>
                  <a:pt x="1412" y="8"/>
                  <a:pt x="1460" y="37"/>
                </a:cubicBezTo>
                <a:cubicBezTo>
                  <a:pt x="1508" y="66"/>
                  <a:pt x="1532" y="192"/>
                  <a:pt x="1540" y="269"/>
                </a:cubicBezTo>
                <a:cubicBezTo>
                  <a:pt x="1548" y="346"/>
                  <a:pt x="1555" y="433"/>
                  <a:pt x="1508" y="501"/>
                </a:cubicBezTo>
                <a:cubicBezTo>
                  <a:pt x="1461" y="569"/>
                  <a:pt x="1409" y="666"/>
                  <a:pt x="1260" y="677"/>
                </a:cubicBezTo>
                <a:cubicBezTo>
                  <a:pt x="1111" y="688"/>
                  <a:pt x="785" y="617"/>
                  <a:pt x="612" y="565"/>
                </a:cubicBezTo>
                <a:cubicBezTo>
                  <a:pt x="439" y="513"/>
                  <a:pt x="316" y="421"/>
                  <a:pt x="220" y="365"/>
                </a:cubicBezTo>
                <a:cubicBezTo>
                  <a:pt x="124" y="309"/>
                  <a:pt x="72" y="266"/>
                  <a:pt x="36" y="229"/>
                </a:cubicBezTo>
                <a:cubicBezTo>
                  <a:pt x="0" y="192"/>
                  <a:pt x="3" y="169"/>
                  <a:pt x="4" y="141"/>
                </a:cubicBezTo>
                <a:cubicBezTo>
                  <a:pt x="5" y="113"/>
                  <a:pt x="24" y="87"/>
                  <a:pt x="44" y="61"/>
                </a:cubicBezTo>
              </a:path>
            </a:pathLst>
          </a:custGeom>
          <a:noFill/>
          <a:ln w="57150">
            <a:solidFill>
              <a:srgbClr val="BCFB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14" name="Text Box 39"/>
          <p:cNvSpPr txBox="1">
            <a:spLocks noChangeArrowheads="1"/>
          </p:cNvSpPr>
          <p:nvPr/>
        </p:nvSpPr>
        <p:spPr bwMode="auto">
          <a:xfrm>
            <a:off x="2397125" y="7604125"/>
            <a:ext cx="590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>
                <a:solidFill>
                  <a:srgbClr val="BCFB00"/>
                </a:solidFill>
              </a:rPr>
              <a:t>AF</a:t>
            </a:r>
          </a:p>
        </p:txBody>
      </p:sp>
      <p:sp>
        <p:nvSpPr>
          <p:cNvPr id="8215" name="Freeform 40"/>
          <p:cNvSpPr>
            <a:spLocks/>
          </p:cNvSpPr>
          <p:nvPr/>
        </p:nvSpPr>
        <p:spPr bwMode="auto">
          <a:xfrm>
            <a:off x="4392613" y="7031038"/>
            <a:ext cx="1285875" cy="879475"/>
          </a:xfrm>
          <a:custGeom>
            <a:avLst/>
            <a:gdLst>
              <a:gd name="T0" fmla="*/ 33 w 810"/>
              <a:gd name="T1" fmla="*/ 443 h 554"/>
              <a:gd name="T2" fmla="*/ 241 w 810"/>
              <a:gd name="T3" fmla="*/ 363 h 554"/>
              <a:gd name="T4" fmla="*/ 489 w 810"/>
              <a:gd name="T5" fmla="*/ 219 h 554"/>
              <a:gd name="T6" fmla="*/ 665 w 810"/>
              <a:gd name="T7" fmla="*/ 27 h 554"/>
              <a:gd name="T8" fmla="*/ 809 w 810"/>
              <a:gd name="T9" fmla="*/ 59 h 554"/>
              <a:gd name="T10" fmla="*/ 657 w 810"/>
              <a:gd name="T11" fmla="*/ 267 h 554"/>
              <a:gd name="T12" fmla="*/ 417 w 810"/>
              <a:gd name="T13" fmla="*/ 419 h 554"/>
              <a:gd name="T14" fmla="*/ 177 w 810"/>
              <a:gd name="T15" fmla="*/ 523 h 554"/>
              <a:gd name="T16" fmla="*/ 41 w 810"/>
              <a:gd name="T17" fmla="*/ 539 h 554"/>
              <a:gd name="T18" fmla="*/ 33 w 810"/>
              <a:gd name="T19" fmla="*/ 443 h 554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810"/>
              <a:gd name="T31" fmla="*/ 0 h 554"/>
              <a:gd name="T32" fmla="*/ 810 w 810"/>
              <a:gd name="T33" fmla="*/ 554 h 554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810" h="554">
                <a:moveTo>
                  <a:pt x="33" y="443"/>
                </a:moveTo>
                <a:cubicBezTo>
                  <a:pt x="66" y="414"/>
                  <a:pt x="165" y="400"/>
                  <a:pt x="241" y="363"/>
                </a:cubicBezTo>
                <a:cubicBezTo>
                  <a:pt x="317" y="326"/>
                  <a:pt x="418" y="275"/>
                  <a:pt x="489" y="219"/>
                </a:cubicBezTo>
                <a:cubicBezTo>
                  <a:pt x="560" y="163"/>
                  <a:pt x="612" y="54"/>
                  <a:pt x="665" y="27"/>
                </a:cubicBezTo>
                <a:cubicBezTo>
                  <a:pt x="718" y="0"/>
                  <a:pt x="810" y="19"/>
                  <a:pt x="809" y="59"/>
                </a:cubicBezTo>
                <a:cubicBezTo>
                  <a:pt x="808" y="99"/>
                  <a:pt x="722" y="207"/>
                  <a:pt x="657" y="267"/>
                </a:cubicBezTo>
                <a:cubicBezTo>
                  <a:pt x="592" y="327"/>
                  <a:pt x="497" y="376"/>
                  <a:pt x="417" y="419"/>
                </a:cubicBezTo>
                <a:cubicBezTo>
                  <a:pt x="337" y="462"/>
                  <a:pt x="240" y="503"/>
                  <a:pt x="177" y="523"/>
                </a:cubicBezTo>
                <a:cubicBezTo>
                  <a:pt x="114" y="543"/>
                  <a:pt x="66" y="554"/>
                  <a:pt x="41" y="539"/>
                </a:cubicBezTo>
                <a:cubicBezTo>
                  <a:pt x="16" y="524"/>
                  <a:pt x="0" y="472"/>
                  <a:pt x="33" y="443"/>
                </a:cubicBezTo>
                <a:close/>
              </a:path>
            </a:pathLst>
          </a:custGeom>
          <a:noFill/>
          <a:ln w="28575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18" name="Line 45"/>
          <p:cNvSpPr>
            <a:spLocks noChangeShapeType="1"/>
          </p:cNvSpPr>
          <p:nvPr/>
        </p:nvSpPr>
        <p:spPr bwMode="auto">
          <a:xfrm flipH="1">
            <a:off x="3213100" y="3454400"/>
            <a:ext cx="292100" cy="4064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19" name="Text Box 46"/>
          <p:cNvSpPr txBox="1">
            <a:spLocks noChangeArrowheads="1"/>
          </p:cNvSpPr>
          <p:nvPr/>
        </p:nvSpPr>
        <p:spPr bwMode="auto">
          <a:xfrm>
            <a:off x="1546225" y="3836988"/>
            <a:ext cx="1771650" cy="36512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b="1"/>
              <a:t>ant.</a:t>
            </a:r>
            <a:r>
              <a:rPr lang="en-US" sz="1600"/>
              <a:t> white comm.</a:t>
            </a:r>
          </a:p>
        </p:txBody>
      </p:sp>
      <p:sp>
        <p:nvSpPr>
          <p:cNvPr id="8220" name="Line 47"/>
          <p:cNvSpPr>
            <a:spLocks noChangeShapeType="1"/>
          </p:cNvSpPr>
          <p:nvPr/>
        </p:nvSpPr>
        <p:spPr bwMode="auto">
          <a:xfrm>
            <a:off x="5308600" y="3606800"/>
            <a:ext cx="698500" cy="927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diamond" w="med" len="med"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21" name="Text Box 48"/>
          <p:cNvSpPr txBox="1">
            <a:spLocks noChangeArrowheads="1"/>
          </p:cNvSpPr>
          <p:nvPr/>
        </p:nvSpPr>
        <p:spPr bwMode="auto">
          <a:xfrm>
            <a:off x="5508625" y="4518025"/>
            <a:ext cx="769938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ALS</a:t>
            </a:r>
          </a:p>
        </p:txBody>
      </p:sp>
      <p:sp>
        <p:nvSpPr>
          <p:cNvPr id="8222" name="Text Box 49"/>
          <p:cNvSpPr txBox="1">
            <a:spLocks noChangeArrowheads="1"/>
          </p:cNvSpPr>
          <p:nvPr/>
        </p:nvSpPr>
        <p:spPr bwMode="auto">
          <a:xfrm>
            <a:off x="593725" y="224472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>
                <a:solidFill>
                  <a:srgbClr val="FF6505"/>
                </a:solidFill>
              </a:rPr>
              <a:t>1</a:t>
            </a:r>
          </a:p>
        </p:txBody>
      </p:sp>
      <p:sp>
        <p:nvSpPr>
          <p:cNvPr id="8223" name="Text Box 50"/>
          <p:cNvSpPr txBox="1">
            <a:spLocks noChangeArrowheads="1"/>
          </p:cNvSpPr>
          <p:nvPr/>
        </p:nvSpPr>
        <p:spPr bwMode="auto">
          <a:xfrm>
            <a:off x="3971925" y="296862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/>
              <a:t>2</a:t>
            </a:r>
          </a:p>
        </p:txBody>
      </p:sp>
      <p:sp>
        <p:nvSpPr>
          <p:cNvPr id="8224" name="Text Box 51"/>
          <p:cNvSpPr txBox="1">
            <a:spLocks noChangeArrowheads="1"/>
          </p:cNvSpPr>
          <p:nvPr/>
        </p:nvSpPr>
        <p:spPr bwMode="auto">
          <a:xfrm>
            <a:off x="1508125" y="4365625"/>
            <a:ext cx="40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R</a:t>
            </a:r>
          </a:p>
        </p:txBody>
      </p:sp>
      <p:sp>
        <p:nvSpPr>
          <p:cNvPr id="8225" name="Text Box 53"/>
          <p:cNvSpPr txBox="1">
            <a:spLocks noChangeArrowheads="1"/>
          </p:cNvSpPr>
          <p:nvPr/>
        </p:nvSpPr>
        <p:spPr bwMode="auto">
          <a:xfrm>
            <a:off x="4632325" y="431482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L</a:t>
            </a:r>
          </a:p>
        </p:txBody>
      </p:sp>
      <p:sp>
        <p:nvSpPr>
          <p:cNvPr id="8226" name="Line 54"/>
          <p:cNvSpPr>
            <a:spLocks noChangeShapeType="1"/>
          </p:cNvSpPr>
          <p:nvPr/>
        </p:nvSpPr>
        <p:spPr bwMode="auto">
          <a:xfrm flipH="1" flipV="1">
            <a:off x="2044700" y="1536700"/>
            <a:ext cx="12700" cy="482600"/>
          </a:xfrm>
          <a:prstGeom prst="line">
            <a:avLst/>
          </a:prstGeom>
          <a:noFill/>
          <a:ln w="38100">
            <a:solidFill>
              <a:srgbClr val="F0412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27" name="Line 55"/>
          <p:cNvSpPr>
            <a:spLocks noChangeShapeType="1"/>
          </p:cNvSpPr>
          <p:nvPr/>
        </p:nvSpPr>
        <p:spPr bwMode="auto">
          <a:xfrm>
            <a:off x="2044700" y="1524000"/>
            <a:ext cx="114300" cy="431800"/>
          </a:xfrm>
          <a:prstGeom prst="line">
            <a:avLst/>
          </a:prstGeom>
          <a:noFill/>
          <a:ln w="38100">
            <a:solidFill>
              <a:srgbClr val="F0412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28" name="Freeform 56"/>
          <p:cNvSpPr>
            <a:spLocks/>
          </p:cNvSpPr>
          <p:nvPr/>
        </p:nvSpPr>
        <p:spPr bwMode="auto">
          <a:xfrm>
            <a:off x="2103438" y="1955800"/>
            <a:ext cx="68262" cy="166688"/>
          </a:xfrm>
          <a:custGeom>
            <a:avLst/>
            <a:gdLst>
              <a:gd name="T0" fmla="*/ 43 w 43"/>
              <a:gd name="T1" fmla="*/ 0 h 105"/>
              <a:gd name="T2" fmla="*/ 3 w 43"/>
              <a:gd name="T3" fmla="*/ 104 h 105"/>
              <a:gd name="T4" fmla="*/ 43 w 43"/>
              <a:gd name="T5" fmla="*/ 0 h 105"/>
              <a:gd name="T6" fmla="*/ 0 60000 65536"/>
              <a:gd name="T7" fmla="*/ 0 60000 65536"/>
              <a:gd name="T8" fmla="*/ 0 60000 65536"/>
              <a:gd name="T9" fmla="*/ 0 w 43"/>
              <a:gd name="T10" fmla="*/ 0 h 105"/>
              <a:gd name="T11" fmla="*/ 43 w 43"/>
              <a:gd name="T12" fmla="*/ 105 h 105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" h="105">
                <a:moveTo>
                  <a:pt x="43" y="0"/>
                </a:moveTo>
                <a:cubicBezTo>
                  <a:pt x="43" y="0"/>
                  <a:pt x="0" y="103"/>
                  <a:pt x="3" y="104"/>
                </a:cubicBezTo>
                <a:cubicBezTo>
                  <a:pt x="6" y="105"/>
                  <a:pt x="43" y="0"/>
                  <a:pt x="43" y="0"/>
                </a:cubicBezTo>
                <a:close/>
              </a:path>
            </a:pathLst>
          </a:custGeom>
          <a:solidFill>
            <a:schemeClr val="accent1"/>
          </a:solidFill>
          <a:ln w="28575">
            <a:solidFill>
              <a:srgbClr val="F04127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29" name="Freeform 57"/>
          <p:cNvSpPr>
            <a:spLocks/>
          </p:cNvSpPr>
          <p:nvPr/>
        </p:nvSpPr>
        <p:spPr bwMode="auto">
          <a:xfrm>
            <a:off x="2159000" y="1955800"/>
            <a:ext cx="127000" cy="63500"/>
          </a:xfrm>
          <a:custGeom>
            <a:avLst/>
            <a:gdLst>
              <a:gd name="T0" fmla="*/ 0 w 80"/>
              <a:gd name="T1" fmla="*/ 0 h 40"/>
              <a:gd name="T2" fmla="*/ 80 w 80"/>
              <a:gd name="T3" fmla="*/ 40 h 40"/>
              <a:gd name="T4" fmla="*/ 0 60000 65536"/>
              <a:gd name="T5" fmla="*/ 0 60000 65536"/>
              <a:gd name="T6" fmla="*/ 0 w 80"/>
              <a:gd name="T7" fmla="*/ 0 h 40"/>
              <a:gd name="T8" fmla="*/ 80 w 80"/>
              <a:gd name="T9" fmla="*/ 40 h 40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80" h="40">
                <a:moveTo>
                  <a:pt x="0" y="0"/>
                </a:moveTo>
                <a:cubicBezTo>
                  <a:pt x="32" y="16"/>
                  <a:pt x="64" y="32"/>
                  <a:pt x="80" y="40"/>
                </a:cubicBezTo>
              </a:path>
            </a:pathLst>
          </a:custGeom>
          <a:noFill/>
          <a:ln w="28575">
            <a:solidFill>
              <a:srgbClr val="F0412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30" name="Line 58"/>
          <p:cNvSpPr>
            <a:spLocks noChangeShapeType="1"/>
          </p:cNvSpPr>
          <p:nvPr/>
        </p:nvSpPr>
        <p:spPr bwMode="auto">
          <a:xfrm>
            <a:off x="2057400" y="2082800"/>
            <a:ext cx="12700" cy="241300"/>
          </a:xfrm>
          <a:prstGeom prst="line">
            <a:avLst/>
          </a:prstGeom>
          <a:noFill/>
          <a:ln w="57150">
            <a:solidFill>
              <a:srgbClr val="F04127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31" name="AutoShape 59" descr="Trellis"/>
          <p:cNvSpPr>
            <a:spLocks noChangeArrowheads="1"/>
          </p:cNvSpPr>
          <p:nvPr/>
        </p:nvSpPr>
        <p:spPr bwMode="auto">
          <a:xfrm rot="4090865">
            <a:off x="1968500" y="5473700"/>
            <a:ext cx="266700" cy="165100"/>
          </a:xfrm>
          <a:prstGeom prst="roundRect">
            <a:avLst>
              <a:gd name="adj" fmla="val 16667"/>
            </a:avLst>
          </a:prstGeom>
          <a:pattFill prst="trellis">
            <a:fgClr>
              <a:srgbClr val="FF6505"/>
            </a:fgClr>
            <a:bgClr>
              <a:srgbClr val="FFFFFF"/>
            </a:bgClr>
          </a:patt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32" name="Line 60"/>
          <p:cNvSpPr>
            <a:spLocks noChangeShapeType="1"/>
          </p:cNvSpPr>
          <p:nvPr/>
        </p:nvSpPr>
        <p:spPr bwMode="auto">
          <a:xfrm>
            <a:off x="1828800" y="5041900"/>
            <a:ext cx="177800" cy="3175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33" name="Text Box 61"/>
          <p:cNvSpPr txBox="1">
            <a:spLocks noChangeArrowheads="1"/>
          </p:cNvSpPr>
          <p:nvPr/>
        </p:nvSpPr>
        <p:spPr bwMode="auto">
          <a:xfrm>
            <a:off x="327025" y="4824413"/>
            <a:ext cx="1489075" cy="3762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Lissauer</a:t>
            </a:r>
            <a:r>
              <a:rPr lang="ja-JP" altLang="en-US" sz="1800"/>
              <a:t>’</a:t>
            </a:r>
            <a:r>
              <a:rPr lang="en-US" sz="1800"/>
              <a:t>s tr.</a:t>
            </a:r>
            <a:endParaRPr lang="en-US" sz="1200"/>
          </a:p>
        </p:txBody>
      </p:sp>
      <p:sp>
        <p:nvSpPr>
          <p:cNvPr id="8234" name="Text Box 62"/>
          <p:cNvSpPr txBox="1">
            <a:spLocks noChangeArrowheads="1"/>
          </p:cNvSpPr>
          <p:nvPr/>
        </p:nvSpPr>
        <p:spPr bwMode="auto">
          <a:xfrm>
            <a:off x="212725" y="8170863"/>
            <a:ext cx="2433638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800"/>
              <a:t>ALS lies within the </a:t>
            </a:r>
          </a:p>
          <a:p>
            <a:r>
              <a:rPr lang="en-US" sz="1800"/>
              <a:t>anterior funiculus (AF)</a:t>
            </a:r>
          </a:p>
        </p:txBody>
      </p:sp>
      <p:sp>
        <p:nvSpPr>
          <p:cNvPr id="8235" name="Line 43"/>
          <p:cNvSpPr>
            <a:spLocks noChangeShapeType="1"/>
          </p:cNvSpPr>
          <p:nvPr/>
        </p:nvSpPr>
        <p:spPr bwMode="auto">
          <a:xfrm flipV="1">
            <a:off x="1884363" y="1481138"/>
            <a:ext cx="0" cy="288925"/>
          </a:xfrm>
          <a:prstGeom prst="line">
            <a:avLst/>
          </a:prstGeom>
          <a:noFill/>
          <a:ln w="9525">
            <a:solidFill>
              <a:srgbClr val="FF6505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38" name="Text Box 46"/>
          <p:cNvSpPr txBox="1">
            <a:spLocks noChangeArrowheads="1"/>
          </p:cNvSpPr>
          <p:nvPr/>
        </p:nvSpPr>
        <p:spPr bwMode="auto">
          <a:xfrm>
            <a:off x="5991225" y="1700213"/>
            <a:ext cx="184150" cy="21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 sz="800"/>
          </a:p>
        </p:txBody>
      </p:sp>
      <p:grpSp>
        <p:nvGrpSpPr>
          <p:cNvPr id="8240" name="Group 48"/>
          <p:cNvGrpSpPr>
            <a:grpSpLocks/>
          </p:cNvGrpSpPr>
          <p:nvPr/>
        </p:nvGrpSpPr>
        <p:grpSpPr bwMode="auto">
          <a:xfrm>
            <a:off x="4941888" y="7573963"/>
            <a:ext cx="1528762" cy="1277937"/>
            <a:chOff x="3273" y="195"/>
            <a:chExt cx="963" cy="805"/>
          </a:xfrm>
        </p:grpSpPr>
        <p:sp>
          <p:nvSpPr>
            <p:cNvPr id="8237" name="Freeform 45"/>
            <p:cNvSpPr>
              <a:spLocks/>
            </p:cNvSpPr>
            <p:nvPr/>
          </p:nvSpPr>
          <p:spPr bwMode="auto">
            <a:xfrm>
              <a:off x="3273" y="195"/>
              <a:ext cx="963" cy="805"/>
            </a:xfrm>
            <a:custGeom>
              <a:avLst/>
              <a:gdLst>
                <a:gd name="T0" fmla="*/ 63 w 963"/>
                <a:gd name="T1" fmla="*/ 797 h 805"/>
                <a:gd name="T2" fmla="*/ 399 w 963"/>
                <a:gd name="T3" fmla="*/ 669 h 805"/>
                <a:gd name="T4" fmla="*/ 735 w 963"/>
                <a:gd name="T5" fmla="*/ 429 h 805"/>
                <a:gd name="T6" fmla="*/ 927 w 963"/>
                <a:gd name="T7" fmla="*/ 253 h 805"/>
                <a:gd name="T8" fmla="*/ 951 w 963"/>
                <a:gd name="T9" fmla="*/ 77 h 805"/>
                <a:gd name="T10" fmla="*/ 887 w 963"/>
                <a:gd name="T11" fmla="*/ 5 h 805"/>
                <a:gd name="T12" fmla="*/ 767 w 963"/>
                <a:gd name="T13" fmla="*/ 45 h 805"/>
                <a:gd name="T14" fmla="*/ 583 w 963"/>
                <a:gd name="T15" fmla="*/ 229 h 805"/>
                <a:gd name="T16" fmla="*/ 423 w 963"/>
                <a:gd name="T17" fmla="*/ 325 h 805"/>
                <a:gd name="T18" fmla="*/ 263 w 963"/>
                <a:gd name="T19" fmla="*/ 397 h 805"/>
                <a:gd name="T20" fmla="*/ 79 w 963"/>
                <a:gd name="T21" fmla="*/ 509 h 805"/>
                <a:gd name="T22" fmla="*/ 23 w 963"/>
                <a:gd name="T23" fmla="*/ 621 h 805"/>
                <a:gd name="T24" fmla="*/ 63 w 963"/>
                <a:gd name="T25" fmla="*/ 797 h 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63" h="805">
                  <a:moveTo>
                    <a:pt x="63" y="797"/>
                  </a:moveTo>
                  <a:cubicBezTo>
                    <a:pt x="126" y="805"/>
                    <a:pt x="287" y="730"/>
                    <a:pt x="399" y="669"/>
                  </a:cubicBezTo>
                  <a:cubicBezTo>
                    <a:pt x="511" y="608"/>
                    <a:pt x="647" y="498"/>
                    <a:pt x="735" y="429"/>
                  </a:cubicBezTo>
                  <a:cubicBezTo>
                    <a:pt x="823" y="360"/>
                    <a:pt x="891" y="312"/>
                    <a:pt x="927" y="253"/>
                  </a:cubicBezTo>
                  <a:cubicBezTo>
                    <a:pt x="963" y="194"/>
                    <a:pt x="958" y="118"/>
                    <a:pt x="951" y="77"/>
                  </a:cubicBezTo>
                  <a:cubicBezTo>
                    <a:pt x="944" y="36"/>
                    <a:pt x="918" y="10"/>
                    <a:pt x="887" y="5"/>
                  </a:cubicBezTo>
                  <a:cubicBezTo>
                    <a:pt x="856" y="0"/>
                    <a:pt x="818" y="8"/>
                    <a:pt x="767" y="45"/>
                  </a:cubicBezTo>
                  <a:cubicBezTo>
                    <a:pt x="716" y="82"/>
                    <a:pt x="640" y="182"/>
                    <a:pt x="583" y="229"/>
                  </a:cubicBezTo>
                  <a:cubicBezTo>
                    <a:pt x="526" y="276"/>
                    <a:pt x="476" y="297"/>
                    <a:pt x="423" y="325"/>
                  </a:cubicBezTo>
                  <a:cubicBezTo>
                    <a:pt x="370" y="353"/>
                    <a:pt x="320" y="366"/>
                    <a:pt x="263" y="397"/>
                  </a:cubicBezTo>
                  <a:cubicBezTo>
                    <a:pt x="206" y="428"/>
                    <a:pt x="119" y="472"/>
                    <a:pt x="79" y="509"/>
                  </a:cubicBezTo>
                  <a:cubicBezTo>
                    <a:pt x="39" y="546"/>
                    <a:pt x="27" y="580"/>
                    <a:pt x="23" y="621"/>
                  </a:cubicBezTo>
                  <a:cubicBezTo>
                    <a:pt x="19" y="662"/>
                    <a:pt x="0" y="789"/>
                    <a:pt x="63" y="79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39" name="Text Box 47"/>
            <p:cNvSpPr txBox="1">
              <a:spLocks noChangeArrowheads="1"/>
            </p:cNvSpPr>
            <p:nvPr/>
          </p:nvSpPr>
          <p:spPr bwMode="auto">
            <a:xfrm rot="-1313158">
              <a:off x="3534" y="543"/>
              <a:ext cx="156" cy="3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800"/>
                <a:t>A</a:t>
              </a:r>
            </a:p>
            <a:p>
              <a:r>
                <a:rPr lang="en-US" sz="800"/>
                <a:t>T</a:t>
              </a:r>
            </a:p>
            <a:p>
              <a:r>
                <a:rPr lang="en-US" sz="800"/>
                <a:t>L</a:t>
              </a:r>
            </a:p>
            <a:p>
              <a:r>
                <a:rPr lang="en-US" sz="800"/>
                <a:t>S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535048" y="8760998"/>
            <a:ext cx="2137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FF0000"/>
                </a:solidFill>
              </a:rPr>
              <a:t>somatotopic</a:t>
            </a:r>
            <a:r>
              <a:rPr lang="en-US" sz="2000" dirty="0">
                <a:solidFill>
                  <a:srgbClr val="FF0000"/>
                </a:solidFill>
              </a:rPr>
              <a:t> map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3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43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340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434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3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3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341"/>
                  </p:tgtEl>
                </p:cond>
              </p:nextCondLst>
            </p:seq>
            <p:video>
              <p:cMediaNode>
                <p:cTn id="13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4341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</a:endParaRPr>
          </a:p>
        </p:txBody>
      </p:sp>
      <p:pic>
        <p:nvPicPr>
          <p:cNvPr id="9219" name="Picture 5" descr="Neuro4e-Fig-10-03-1R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174625"/>
            <a:ext cx="5627688" cy="4227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Picture 6" descr="Neuro4e-Fig-10-03-2R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33850"/>
            <a:ext cx="6669088" cy="501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1" name="Text Box 8"/>
          <p:cNvSpPr>
            <a:spLocks noGrp="1" noChangeArrowheads="1"/>
          </p:cNvSpPr>
          <p:nvPr>
            <p:ph type="body" idx="1"/>
          </p:nvPr>
        </p:nvSpPr>
        <p:spPr>
          <a:xfrm>
            <a:off x="3422650" y="3708400"/>
            <a:ext cx="3435350" cy="1612900"/>
          </a:xfrm>
          <a:solidFill>
            <a:schemeClr val="bg1"/>
          </a:solidFill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1600" b="1" dirty="0">
                <a:latin typeface="Arial" charset="0"/>
                <a:ea typeface="ＭＳ Ｐゴシック" charset="0"/>
              </a:rPr>
              <a:t>1° afferents synapse in Lamina I and V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sz="1600" b="1" dirty="0">
              <a:latin typeface="Arial" charset="0"/>
              <a:ea typeface="ＭＳ Ｐゴシック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1600" b="1" dirty="0" err="1">
                <a:latin typeface="Arial" charset="0"/>
                <a:ea typeface="ＭＳ Ｐゴシック" charset="0"/>
              </a:rPr>
              <a:t>Enkephalingeic</a:t>
            </a:r>
            <a:r>
              <a:rPr lang="en-US" sz="1600" b="1" dirty="0">
                <a:latin typeface="Arial" charset="0"/>
                <a:ea typeface="ＭＳ Ｐゴシック" charset="0"/>
              </a:rPr>
              <a:t> interneurons in lamina II = </a:t>
            </a:r>
            <a:r>
              <a:rPr lang="en-US" sz="1600" b="1" dirty="0" err="1">
                <a:latin typeface="Arial" charset="0"/>
                <a:ea typeface="ＭＳ Ｐゴシック" charset="0"/>
              </a:rPr>
              <a:t>substantia</a:t>
            </a:r>
            <a:r>
              <a:rPr lang="en-US" sz="1600" b="1" dirty="0">
                <a:latin typeface="Arial" charset="0"/>
                <a:ea typeface="ＭＳ Ｐゴシック" charset="0"/>
              </a:rPr>
              <a:t> </a:t>
            </a:r>
            <a:r>
              <a:rPr lang="en-US" sz="1600" b="1" dirty="0" err="1">
                <a:latin typeface="Arial" charset="0"/>
                <a:ea typeface="ＭＳ Ｐゴシック" charset="0"/>
              </a:rPr>
              <a:t>gelatinosa</a:t>
            </a:r>
            <a:endParaRPr lang="en-US" sz="1600" dirty="0">
              <a:latin typeface="Arial" charset="0"/>
              <a:ea typeface="ＭＳ Ｐゴシック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8" name="HAIN005-009a.sw" descr="HAIN005-009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62050" y="-528638"/>
            <a:ext cx="7083425" cy="4953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9" name="HAIN005-009b.sw" descr="HAIN005-009b">
            <a:hlinkClick r:id="" action="ppaction://media"/>
          </p:cNvPr>
          <p:cNvPicPr>
            <a:picLocks noRot="1" noChangeAspect="1" noChangeArrowheads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00" y="4632325"/>
            <a:ext cx="5208588" cy="405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 Box 11"/>
          <p:cNvSpPr txBox="1">
            <a:spLocks noChangeArrowheads="1"/>
          </p:cNvSpPr>
          <p:nvPr/>
        </p:nvSpPr>
        <p:spPr bwMode="auto">
          <a:xfrm>
            <a:off x="5686425" y="3800475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L</a:t>
            </a:r>
          </a:p>
        </p:txBody>
      </p:sp>
      <p:sp>
        <p:nvSpPr>
          <p:cNvPr id="10245" name="Text Box 12"/>
          <p:cNvSpPr txBox="1">
            <a:spLocks noChangeArrowheads="1"/>
          </p:cNvSpPr>
          <p:nvPr/>
        </p:nvSpPr>
        <p:spPr bwMode="auto">
          <a:xfrm>
            <a:off x="368300" y="3700463"/>
            <a:ext cx="40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R</a:t>
            </a:r>
          </a:p>
        </p:txBody>
      </p:sp>
      <p:sp>
        <p:nvSpPr>
          <p:cNvPr id="10246" name="Text Box 24"/>
          <p:cNvSpPr txBox="1">
            <a:spLocks noChangeArrowheads="1"/>
          </p:cNvSpPr>
          <p:nvPr/>
        </p:nvSpPr>
        <p:spPr bwMode="auto">
          <a:xfrm>
            <a:off x="327025" y="4357688"/>
            <a:ext cx="2235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caudal medulla</a:t>
            </a:r>
          </a:p>
        </p:txBody>
      </p:sp>
      <p:sp>
        <p:nvSpPr>
          <p:cNvPr id="10247" name="Freeform 25"/>
          <p:cNvSpPr>
            <a:spLocks/>
          </p:cNvSpPr>
          <p:nvPr/>
        </p:nvSpPr>
        <p:spPr bwMode="auto">
          <a:xfrm>
            <a:off x="5243513" y="6611938"/>
            <a:ext cx="304800" cy="454025"/>
          </a:xfrm>
          <a:custGeom>
            <a:avLst/>
            <a:gdLst>
              <a:gd name="T0" fmla="*/ 27 w 192"/>
              <a:gd name="T1" fmla="*/ 13 h 286"/>
              <a:gd name="T2" fmla="*/ 171 w 192"/>
              <a:gd name="T3" fmla="*/ 37 h 286"/>
              <a:gd name="T4" fmla="*/ 155 w 192"/>
              <a:gd name="T5" fmla="*/ 173 h 286"/>
              <a:gd name="T6" fmla="*/ 99 w 192"/>
              <a:gd name="T7" fmla="*/ 277 h 286"/>
              <a:gd name="T8" fmla="*/ 43 w 192"/>
              <a:gd name="T9" fmla="*/ 229 h 286"/>
              <a:gd name="T10" fmla="*/ 11 w 192"/>
              <a:gd name="T11" fmla="*/ 117 h 286"/>
              <a:gd name="T12" fmla="*/ 27 w 192"/>
              <a:gd name="T13" fmla="*/ 13 h 286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92"/>
              <a:gd name="T22" fmla="*/ 0 h 286"/>
              <a:gd name="T23" fmla="*/ 192 w 192"/>
              <a:gd name="T24" fmla="*/ 286 h 28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92" h="286">
                <a:moveTo>
                  <a:pt x="27" y="13"/>
                </a:moveTo>
                <a:cubicBezTo>
                  <a:pt x="54" y="0"/>
                  <a:pt x="150" y="10"/>
                  <a:pt x="171" y="37"/>
                </a:cubicBezTo>
                <a:cubicBezTo>
                  <a:pt x="192" y="64"/>
                  <a:pt x="167" y="133"/>
                  <a:pt x="155" y="173"/>
                </a:cubicBezTo>
                <a:cubicBezTo>
                  <a:pt x="143" y="213"/>
                  <a:pt x="118" y="268"/>
                  <a:pt x="99" y="277"/>
                </a:cubicBezTo>
                <a:cubicBezTo>
                  <a:pt x="80" y="286"/>
                  <a:pt x="58" y="256"/>
                  <a:pt x="43" y="229"/>
                </a:cubicBezTo>
                <a:cubicBezTo>
                  <a:pt x="28" y="202"/>
                  <a:pt x="18" y="149"/>
                  <a:pt x="11" y="117"/>
                </a:cubicBezTo>
                <a:cubicBezTo>
                  <a:pt x="4" y="85"/>
                  <a:pt x="0" y="26"/>
                  <a:pt x="27" y="13"/>
                </a:cubicBezTo>
                <a:close/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248" name="Text Box 8"/>
          <p:cNvSpPr txBox="1">
            <a:spLocks noChangeArrowheads="1"/>
          </p:cNvSpPr>
          <p:nvPr/>
        </p:nvSpPr>
        <p:spPr bwMode="auto">
          <a:xfrm>
            <a:off x="5681663" y="7758113"/>
            <a:ext cx="760412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12FF2E"/>
                </a:solidFill>
              </a:rPr>
              <a:t>ALS</a:t>
            </a:r>
            <a:endParaRPr lang="en-US"/>
          </a:p>
          <a:p>
            <a:r>
              <a:rPr lang="en-US">
                <a:solidFill>
                  <a:srgbClr val="FF6505"/>
                </a:solidFill>
              </a:rPr>
              <a:t>ML</a:t>
            </a:r>
            <a:endParaRPr lang="en-US"/>
          </a:p>
        </p:txBody>
      </p:sp>
      <p:sp>
        <p:nvSpPr>
          <p:cNvPr id="10249" name="Freeform 9"/>
          <p:cNvSpPr>
            <a:spLocks/>
          </p:cNvSpPr>
          <p:nvPr/>
        </p:nvSpPr>
        <p:spPr bwMode="auto">
          <a:xfrm>
            <a:off x="3351213" y="6851650"/>
            <a:ext cx="381000" cy="1190625"/>
          </a:xfrm>
          <a:custGeom>
            <a:avLst/>
            <a:gdLst>
              <a:gd name="T0" fmla="*/ 22 w 240"/>
              <a:gd name="T1" fmla="*/ 59 h 750"/>
              <a:gd name="T2" fmla="*/ 156 w 240"/>
              <a:gd name="T3" fmla="*/ 47 h 750"/>
              <a:gd name="T4" fmla="*/ 180 w 240"/>
              <a:gd name="T5" fmla="*/ 338 h 750"/>
              <a:gd name="T6" fmla="*/ 216 w 240"/>
              <a:gd name="T7" fmla="*/ 617 h 750"/>
              <a:gd name="T8" fmla="*/ 35 w 240"/>
              <a:gd name="T9" fmla="*/ 726 h 750"/>
              <a:gd name="T10" fmla="*/ 22 w 240"/>
              <a:gd name="T11" fmla="*/ 471 h 750"/>
              <a:gd name="T12" fmla="*/ 22 w 240"/>
              <a:gd name="T13" fmla="*/ 217 h 750"/>
              <a:gd name="T14" fmla="*/ 22 w 240"/>
              <a:gd name="T15" fmla="*/ 59 h 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0" h="750">
                <a:moveTo>
                  <a:pt x="22" y="59"/>
                </a:moveTo>
                <a:cubicBezTo>
                  <a:pt x="44" y="31"/>
                  <a:pt x="130" y="0"/>
                  <a:pt x="156" y="47"/>
                </a:cubicBezTo>
                <a:cubicBezTo>
                  <a:pt x="182" y="94"/>
                  <a:pt x="170" y="243"/>
                  <a:pt x="180" y="338"/>
                </a:cubicBezTo>
                <a:cubicBezTo>
                  <a:pt x="190" y="433"/>
                  <a:pt x="240" y="552"/>
                  <a:pt x="216" y="617"/>
                </a:cubicBezTo>
                <a:cubicBezTo>
                  <a:pt x="192" y="682"/>
                  <a:pt x="67" y="750"/>
                  <a:pt x="35" y="726"/>
                </a:cubicBezTo>
                <a:cubicBezTo>
                  <a:pt x="3" y="702"/>
                  <a:pt x="24" y="556"/>
                  <a:pt x="22" y="471"/>
                </a:cubicBezTo>
                <a:cubicBezTo>
                  <a:pt x="20" y="386"/>
                  <a:pt x="20" y="277"/>
                  <a:pt x="22" y="217"/>
                </a:cubicBezTo>
                <a:cubicBezTo>
                  <a:pt x="24" y="157"/>
                  <a:pt x="0" y="87"/>
                  <a:pt x="22" y="59"/>
                </a:cubicBezTo>
                <a:close/>
              </a:path>
            </a:pathLst>
          </a:custGeom>
          <a:noFill/>
          <a:ln w="38100" cmpd="sng">
            <a:solidFill>
              <a:srgbClr val="FF6505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2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2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268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26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2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269"/>
                  </p:tgtEl>
                </p:cond>
              </p:nextCondLst>
            </p:seq>
            <p:video>
              <p:cMediaNode>
                <p:cTn id="13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269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61" name="HAIN005-017a.sw" descr="HAIN005-017a">
            <a:hlinkClick r:id="" action="ppaction://media"/>
          </p:cNvPr>
          <p:cNvPicPr>
            <a:picLocks noRot="1"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8613" y="-769938"/>
            <a:ext cx="6202363" cy="526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2" name="HAIN005-017b.sw" descr="HAIN005-017b">
            <a:hlinkClick r:id="" action="ppaction://media"/>
          </p:cNvPr>
          <p:cNvPicPr>
            <a:picLocks noRot="1" noChangeAspect="1" noChangeArrowheads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63" y="4441825"/>
            <a:ext cx="5497512" cy="468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8" name="Text Box 12"/>
          <p:cNvSpPr txBox="1">
            <a:spLocks noChangeArrowheads="1"/>
          </p:cNvSpPr>
          <p:nvPr/>
        </p:nvSpPr>
        <p:spPr bwMode="auto">
          <a:xfrm>
            <a:off x="246063" y="3246438"/>
            <a:ext cx="114935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/>
              <a:t>Caudal</a:t>
            </a:r>
          </a:p>
          <a:p>
            <a:r>
              <a:rPr lang="en-US"/>
              <a:t>pons</a:t>
            </a:r>
          </a:p>
        </p:txBody>
      </p:sp>
      <p:sp>
        <p:nvSpPr>
          <p:cNvPr id="11269" name="Freeform 16"/>
          <p:cNvSpPr>
            <a:spLocks/>
          </p:cNvSpPr>
          <p:nvPr/>
        </p:nvSpPr>
        <p:spPr bwMode="auto">
          <a:xfrm>
            <a:off x="4914900" y="6997700"/>
            <a:ext cx="298450" cy="306388"/>
          </a:xfrm>
          <a:custGeom>
            <a:avLst/>
            <a:gdLst>
              <a:gd name="T0" fmla="*/ 80 w 188"/>
              <a:gd name="T1" fmla="*/ 24 h 193"/>
              <a:gd name="T2" fmla="*/ 8 w 188"/>
              <a:gd name="T3" fmla="*/ 112 h 193"/>
              <a:gd name="T4" fmla="*/ 32 w 188"/>
              <a:gd name="T5" fmla="*/ 192 h 193"/>
              <a:gd name="T6" fmla="*/ 128 w 188"/>
              <a:gd name="T7" fmla="*/ 120 h 193"/>
              <a:gd name="T8" fmla="*/ 184 w 188"/>
              <a:gd name="T9" fmla="*/ 48 h 193"/>
              <a:gd name="T10" fmla="*/ 152 w 188"/>
              <a:gd name="T11" fmla="*/ 0 h 193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88"/>
              <a:gd name="T19" fmla="*/ 0 h 193"/>
              <a:gd name="T20" fmla="*/ 188 w 188"/>
              <a:gd name="T21" fmla="*/ 193 h 193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88" h="193">
                <a:moveTo>
                  <a:pt x="80" y="24"/>
                </a:moveTo>
                <a:cubicBezTo>
                  <a:pt x="48" y="54"/>
                  <a:pt x="16" y="84"/>
                  <a:pt x="8" y="112"/>
                </a:cubicBezTo>
                <a:cubicBezTo>
                  <a:pt x="0" y="140"/>
                  <a:pt x="12" y="191"/>
                  <a:pt x="32" y="192"/>
                </a:cubicBezTo>
                <a:cubicBezTo>
                  <a:pt x="52" y="193"/>
                  <a:pt x="103" y="144"/>
                  <a:pt x="128" y="120"/>
                </a:cubicBezTo>
                <a:cubicBezTo>
                  <a:pt x="153" y="96"/>
                  <a:pt x="180" y="68"/>
                  <a:pt x="184" y="48"/>
                </a:cubicBezTo>
                <a:cubicBezTo>
                  <a:pt x="188" y="28"/>
                  <a:pt x="160" y="8"/>
                  <a:pt x="152" y="0"/>
                </a:cubicBezTo>
              </a:path>
            </a:pathLst>
          </a:custGeom>
          <a:noFill/>
          <a:ln w="38100">
            <a:solidFill>
              <a:srgbClr val="12FF2E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70" name="Freeform 6"/>
          <p:cNvSpPr>
            <a:spLocks/>
          </p:cNvSpPr>
          <p:nvPr/>
        </p:nvSpPr>
        <p:spPr bwMode="auto">
          <a:xfrm>
            <a:off x="3525838" y="7013575"/>
            <a:ext cx="912812" cy="531813"/>
          </a:xfrm>
          <a:custGeom>
            <a:avLst/>
            <a:gdLst>
              <a:gd name="T0" fmla="*/ 22 w 575"/>
              <a:gd name="T1" fmla="*/ 18 h 335"/>
              <a:gd name="T2" fmla="*/ 179 w 575"/>
              <a:gd name="T3" fmla="*/ 6 h 335"/>
              <a:gd name="T4" fmla="*/ 349 w 575"/>
              <a:gd name="T5" fmla="*/ 54 h 335"/>
              <a:gd name="T6" fmla="*/ 470 w 575"/>
              <a:gd name="T7" fmla="*/ 115 h 335"/>
              <a:gd name="T8" fmla="*/ 567 w 575"/>
              <a:gd name="T9" fmla="*/ 297 h 335"/>
              <a:gd name="T10" fmla="*/ 422 w 575"/>
              <a:gd name="T11" fmla="*/ 333 h 335"/>
              <a:gd name="T12" fmla="*/ 228 w 575"/>
              <a:gd name="T13" fmla="*/ 309 h 335"/>
              <a:gd name="T14" fmla="*/ 58 w 575"/>
              <a:gd name="T15" fmla="*/ 248 h 335"/>
              <a:gd name="T16" fmla="*/ 46 w 575"/>
              <a:gd name="T17" fmla="*/ 91 h 335"/>
              <a:gd name="T18" fmla="*/ 22 w 575"/>
              <a:gd name="T19" fmla="*/ 18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5" h="335">
                <a:moveTo>
                  <a:pt x="22" y="18"/>
                </a:moveTo>
                <a:cubicBezTo>
                  <a:pt x="44" y="4"/>
                  <a:pt x="125" y="0"/>
                  <a:pt x="179" y="6"/>
                </a:cubicBezTo>
                <a:cubicBezTo>
                  <a:pt x="233" y="12"/>
                  <a:pt x="301" y="36"/>
                  <a:pt x="349" y="54"/>
                </a:cubicBezTo>
                <a:cubicBezTo>
                  <a:pt x="397" y="72"/>
                  <a:pt x="434" y="74"/>
                  <a:pt x="470" y="115"/>
                </a:cubicBezTo>
                <a:cubicBezTo>
                  <a:pt x="506" y="156"/>
                  <a:pt x="575" y="261"/>
                  <a:pt x="567" y="297"/>
                </a:cubicBezTo>
                <a:cubicBezTo>
                  <a:pt x="559" y="333"/>
                  <a:pt x="478" y="331"/>
                  <a:pt x="422" y="333"/>
                </a:cubicBezTo>
                <a:cubicBezTo>
                  <a:pt x="366" y="335"/>
                  <a:pt x="289" y="323"/>
                  <a:pt x="228" y="309"/>
                </a:cubicBezTo>
                <a:cubicBezTo>
                  <a:pt x="167" y="295"/>
                  <a:pt x="88" y="284"/>
                  <a:pt x="58" y="248"/>
                </a:cubicBezTo>
                <a:cubicBezTo>
                  <a:pt x="28" y="212"/>
                  <a:pt x="44" y="131"/>
                  <a:pt x="46" y="91"/>
                </a:cubicBezTo>
                <a:cubicBezTo>
                  <a:pt x="48" y="51"/>
                  <a:pt x="0" y="32"/>
                  <a:pt x="22" y="18"/>
                </a:cubicBezTo>
                <a:close/>
              </a:path>
            </a:pathLst>
          </a:custGeom>
          <a:noFill/>
          <a:ln w="38100" cmpd="sng">
            <a:solidFill>
              <a:srgbClr val="FF6505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71" name="Text Box 7"/>
          <p:cNvSpPr txBox="1">
            <a:spLocks noChangeArrowheads="1"/>
          </p:cNvSpPr>
          <p:nvPr/>
        </p:nvSpPr>
        <p:spPr bwMode="auto">
          <a:xfrm>
            <a:off x="658813" y="7796213"/>
            <a:ext cx="760412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12FF2E"/>
                </a:solidFill>
              </a:rPr>
              <a:t>ALS</a:t>
            </a:r>
            <a:endParaRPr lang="en-US"/>
          </a:p>
          <a:p>
            <a:r>
              <a:rPr lang="en-US">
                <a:solidFill>
                  <a:srgbClr val="FF6505"/>
                </a:solidFill>
              </a:rPr>
              <a:t>ML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35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35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561"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356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5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5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562"/>
                  </p:tgtEl>
                </p:cond>
              </p:nextCondLst>
            </p:seq>
            <p:video>
              <p:cMediaNode>
                <p:cTn id="13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356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8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8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5275</TotalTime>
  <Words>2263</Words>
  <Application>Microsoft Office PowerPoint</Application>
  <PresentationFormat>On-screen Show (4:3)</PresentationFormat>
  <Paragraphs>727</Paragraphs>
  <Slides>42</Slides>
  <Notes>33</Notes>
  <HiddenSlides>0</HiddenSlides>
  <MMClips>32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ヒラギノ角ゴ Pro W3</vt:lpstr>
      <vt:lpstr>Arial</vt:lpstr>
      <vt:lpstr>Symbol</vt:lpstr>
      <vt:lpstr>Wingdings</vt:lpstr>
      <vt:lpstr>Blank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South Alabama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Gard</dc:creator>
  <cp:lastModifiedBy>Kang Rui Xiang</cp:lastModifiedBy>
  <cp:revision>161</cp:revision>
  <dcterms:created xsi:type="dcterms:W3CDTF">2007-02-06T17:49:09Z</dcterms:created>
  <dcterms:modified xsi:type="dcterms:W3CDTF">2019-09-03T00:19:39Z</dcterms:modified>
</cp:coreProperties>
</file>

<file path=docProps/thumbnail.jpeg>
</file>